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96" r:id="rId6"/>
    <p:sldId id="297" r:id="rId7"/>
    <p:sldId id="298" r:id="rId8"/>
    <p:sldId id="299" r:id="rId9"/>
    <p:sldId id="260" r:id="rId10"/>
    <p:sldId id="277" r:id="rId11"/>
    <p:sldId id="278" r:id="rId12"/>
    <p:sldId id="279" r:id="rId13"/>
    <p:sldId id="302" r:id="rId14"/>
    <p:sldId id="303" r:id="rId15"/>
    <p:sldId id="301" r:id="rId16"/>
    <p:sldId id="280" r:id="rId17"/>
    <p:sldId id="281" r:id="rId18"/>
    <p:sldId id="282" r:id="rId19"/>
    <p:sldId id="283" r:id="rId20"/>
    <p:sldId id="284" r:id="rId21"/>
    <p:sldId id="304" r:id="rId22"/>
    <p:sldId id="305" r:id="rId23"/>
    <p:sldId id="273" r:id="rId24"/>
    <p:sldId id="274" r:id="rId25"/>
    <p:sldId id="289" r:id="rId26"/>
    <p:sldId id="290" r:id="rId27"/>
    <p:sldId id="291" r:id="rId28"/>
    <p:sldId id="292" r:id="rId29"/>
    <p:sldId id="293" r:id="rId30"/>
    <p:sldId id="294" r:id="rId31"/>
    <p:sldId id="306" r:id="rId32"/>
    <p:sldId id="300" r:id="rId33"/>
    <p:sldId id="275" r:id="rId34"/>
    <p:sldId id="276" r:id="rId35"/>
    <p:sldId id="295" r:id="rId36"/>
    <p:sldId id="261" r:id="rId37"/>
    <p:sldId id="263" r:id="rId38"/>
    <p:sldId id="262" r:id="rId39"/>
    <p:sldId id="264" r:id="rId40"/>
    <p:sldId id="307" r:id="rId41"/>
    <p:sldId id="265" r:id="rId42"/>
    <p:sldId id="310" r:id="rId43"/>
    <p:sldId id="311" r:id="rId44"/>
    <p:sldId id="312" r:id="rId45"/>
    <p:sldId id="313" r:id="rId46"/>
    <p:sldId id="314" r:id="rId47"/>
    <p:sldId id="308" r:id="rId48"/>
    <p:sldId id="315" r:id="rId49"/>
    <p:sldId id="309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85" r:id="rId58"/>
    <p:sldId id="286" r:id="rId59"/>
    <p:sldId id="287" r:id="rId60"/>
    <p:sldId id="28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E63D3E-B1EC-469C-8EA9-EFA50B8A4D0F}">
          <p14:sldIdLst>
            <p14:sldId id="256"/>
            <p14:sldId id="257"/>
            <p14:sldId id="258"/>
            <p14:sldId id="259"/>
            <p14:sldId id="296"/>
            <p14:sldId id="297"/>
            <p14:sldId id="298"/>
            <p14:sldId id="299"/>
          </p14:sldIdLst>
        </p14:section>
        <p14:section name="Vibromotor Overview" id="{EDCB5465-EF2E-4A4A-B2DE-F0AB8C23BAA4}">
          <p14:sldIdLst>
            <p14:sldId id="260"/>
            <p14:sldId id="277"/>
            <p14:sldId id="278"/>
            <p14:sldId id="279"/>
            <p14:sldId id="302"/>
            <p14:sldId id="303"/>
            <p14:sldId id="301"/>
            <p14:sldId id="280"/>
            <p14:sldId id="281"/>
            <p14:sldId id="282"/>
            <p14:sldId id="283"/>
            <p14:sldId id="284"/>
            <p14:sldId id="304"/>
            <p14:sldId id="305"/>
            <p14:sldId id="273"/>
            <p14:sldId id="274"/>
            <p14:sldId id="289"/>
            <p14:sldId id="290"/>
            <p14:sldId id="291"/>
            <p14:sldId id="292"/>
            <p14:sldId id="293"/>
          </p14:sldIdLst>
        </p14:section>
        <p14:section name="ERMs" id="{FC7D2DCE-8797-450E-AD22-B41D0D734828}">
          <p14:sldIdLst>
            <p14:sldId id="294"/>
            <p14:sldId id="306"/>
            <p14:sldId id="300"/>
          </p14:sldIdLst>
        </p14:section>
        <p14:section name="LRAs" id="{667BD888-20F1-49BC-B565-F3DA80D40171}">
          <p14:sldIdLst>
            <p14:sldId id="275"/>
            <p14:sldId id="276"/>
            <p14:sldId id="295"/>
          </p14:sldIdLst>
        </p14:section>
        <p14:section name="Haptic motor drivers" id="{92E224D4-6291-430A-BACF-CAADD00018CB}">
          <p14:sldIdLst>
            <p14:sldId id="261"/>
          </p14:sldIdLst>
        </p14:section>
        <p14:section name="Transistors" id="{0050DD18-1D47-48AB-B3DD-34FA10519230}">
          <p14:sldIdLst>
            <p14:sldId id="263"/>
            <p14:sldId id="262"/>
            <p14:sldId id="264"/>
            <p14:sldId id="307"/>
            <p14:sldId id="265"/>
            <p14:sldId id="310"/>
            <p14:sldId id="311"/>
            <p14:sldId id="312"/>
            <p14:sldId id="313"/>
            <p14:sldId id="314"/>
          </p14:sldIdLst>
        </p14:section>
        <p14:section name="Wiring and Assembly" id="{23615F27-8C14-4D4E-84EA-C90254722A09}">
          <p14:sldIdLst>
            <p14:sldId id="308"/>
            <p14:sldId id="315"/>
            <p14:sldId id="309"/>
            <p14:sldId id="266"/>
            <p14:sldId id="267"/>
            <p14:sldId id="268"/>
            <p14:sldId id="269"/>
            <p14:sldId id="270"/>
            <p14:sldId id="271"/>
            <p14:sldId id="272"/>
            <p14:sldId id="285"/>
            <p14:sldId id="286"/>
            <p14:sldId id="287"/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033" autoAdjust="0"/>
    <p:restoredTop sz="84068" autoAdjust="0"/>
  </p:normalViewPr>
  <p:slideViewPr>
    <p:cSldViewPr snapToGrid="0">
      <p:cViewPr varScale="1">
        <p:scale>
          <a:sx n="47" d="100"/>
          <a:sy n="47" d="100"/>
        </p:scale>
        <p:origin x="60" y="3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A3072-7E65-4CD9-BF56-D5ABC06C369A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564F0-BE53-4A4C-AA87-08B495502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61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https://devstreaming-cdn.apple.com/videos/wwdc/2019/223ignoocw8xnuqx5di/223/223_expanding_the_sensory_experience_with_core_haptics.pdf?dl=1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https://www.ifixit.com/Teardown/Samsung+Galaxy+Watch+Teardown/117519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5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https://ai.googleblog.com/2020/11/haptics-with-input-using-linear.html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6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https://www.nfpmotor.com/FAQ-the-final-solution-for-haptic-feedback-design.html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2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https://products.precisionmicrodrives.com/vibrationmotors/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2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https://www.precisionmicrodrives.com/content/ab-028-vibration-motor-comparison-guide/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16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https://www.nfpmotor.com/products-linear-resonant-actuators-lras.html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74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https://www.nfpmotor.com/products-linear-resonant-actuators-lras.html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73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https://www.precisionmicrodrives.com/vibration-motors/linear-resonant-actuators-lras/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https://youtu.be/sRVvUkK0U80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71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https://components101.com/transistors/2n2222a-pinout-equivalent-datasheet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https://www.nfpmotor.com/FAQ-tactile-actuator-technologies.html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6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https://circuitdigest.com/article/understanding-the-difference-between-bjt-and-mosfet-and-how-to-select-the-right-one-for-your-designs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80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https://www.theengineeringprojects.com/2018/05/introduction-to-bjt-bipolar-junction-transistor.html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04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https://components101.com/transistors/tip120-pinout-datasheet-equivalent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56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http://www.learningaboutelectronics.com/Articles/Vibration-motor-circuit.php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82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https://www.cs.umb.edu/cs341/Lab08/index.html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https://www.nfpmotor.com/FAQ-tactile-actuator-technologies.html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4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https://www.ti.com/motor-drivers/actuator-drivers/overview.html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2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https://www.vibrationmotors.com/vibration-motor-product-guide/cell-phone-vibration-motor/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09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https://www.sosav.com/guides/mobiles/samsung/galaxy-s10/vibrator/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1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NFP motors: https://youtu.be/k1iTLqAtd0U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8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https://www.ifixit.com/Guide/Huawei+Watch+GT+Repairability+Assessment/124018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48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https://www.ifixit.com/Guide/Huawei+Watch+GT+Repairability+Assessment/124018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3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D696-B07F-4047-AE7D-DC0B11A15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EE6BA-F4B2-44E3-A515-B832B9D7C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A2212-D4A1-401C-B6C9-F2028C81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78D0D-F623-4C7E-95C7-40B2B6C73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B43E3-D89E-4DCE-80F2-4A57A65F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94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4EB2-64C1-4FC1-82A7-49FD2DD2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A1B2F-867B-4289-8AFB-614DF1F49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7FDBB-860A-4C81-9506-B3CDE6E5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19499-CC2A-4CBE-92F1-71F4F0EE0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8BD84-2BD4-4B30-8898-43879839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33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F7837A-3AA9-4770-A777-1074F5F4D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B0B15-8609-400B-B929-57E58A219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B7DED-21C8-4E63-8C62-D11A9D03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ED69E-1F4D-4A24-AC45-B65B9B9E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15127-D6A0-452F-922C-B81451AD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3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0CD6-C678-460C-99EB-A1BF6FF7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06E1-C8E6-4343-A282-1AED9B39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2E28-03C0-4353-A3EA-EB5240D2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399B1-67AE-4F5A-BCE0-5A8B42C3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B227-522D-4975-8B92-AF8C29D9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5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2097-0E6F-449C-AB1B-40DD6B536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040B4-FD7C-46CC-A6A8-BFBD355C5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1CBAB-792F-4BD0-B7AA-2021DACD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DB938-DB1A-4DB3-94B3-A92E8106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80FBF-7F4B-42CD-8CC7-134FAC2A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B55-7EBA-4AB2-AF14-63B56CA7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52DDF-1C4D-4464-BD93-9412C8D1D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B3143-A33D-467E-8F00-1CF272F57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2CED1-D67A-4CBD-8057-395BE255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39374-2063-4AC9-9839-5EB58A8E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70ADF-C5AD-41DD-A988-3928C4480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0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B49E-DA4D-4324-A12F-98237505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A008D-8163-41A8-9A69-9BEFCD5CE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1717E-077B-455F-B0BC-8C3FCF340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D1E11-A727-44C3-9C85-F04F2A458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66FEC-7E20-48D7-B330-9F15050F4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5E174-D5F5-436B-9839-2FDB1F42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E9675-AACA-4366-88C9-6891B7F9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9A654E-173B-412A-9795-D543F5EA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6ED1-A55A-4317-8092-B4BA04AB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FF7E5-3815-4C03-AD15-A2644551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3C58D-A266-4246-9947-9563A12C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FDB96-54F5-49BC-B8A6-1A848D28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3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79D15-119F-4AC0-B439-D16587A9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19CB2-BF20-43AA-BB35-E7784528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B070-7FB4-45E9-A23C-20C28780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EA49-A15C-4C02-ABA5-E03E9E33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3A2F-D534-4F85-AE0F-B6595E2B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96C5A-AB93-406E-A951-7D0160FA0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A2D4F-580B-4737-8B67-84F02CE7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62F21-2505-4040-AB44-D9658C3E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06556-8F9B-4147-826D-5303313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4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1863-9024-429F-B3A4-B3251DCB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968A9-4979-4982-83D5-E86A9D860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789B1-9904-45B7-BBF3-954371A68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3B427-BEF4-4942-A8A7-1EE17FE4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7F8EE-37B8-4F1B-A563-A8DDC10B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EF9B8-45DB-45BC-BCAB-34A1A820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1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C7883-1182-4B43-A2F9-CDCA95FE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B8CF-4ED1-44E2-94B8-BBC2A9E67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D518C-1A97-4DBE-B8B6-A4BE5DF27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839EE-175A-42A4-8EFE-DF4823A0A6A8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A13E2-3A67-48A7-A0F7-5C659B0DE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0340-2E2C-4601-8BDF-3D155A565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streaming-cdn.apple.com/videos/wwdc/2019/223ignoocw8xnuqx5di/223/223_expanding_the_sensory_experience_with_core_haptics.pdf?dl=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2.jpg"/><Relationship Id="rId7" Type="http://schemas.openxmlformats.org/officeDocument/2006/relationships/image" Target="../media/image50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0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2.jpg"/><Relationship Id="rId7" Type="http://schemas.openxmlformats.org/officeDocument/2006/relationships/image" Target="../media/image50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ponents101.com/transistors/2n2222a-pinout-equivalent-datasheet" TargetMode="External"/><Relationship Id="rId4" Type="http://schemas.openxmlformats.org/officeDocument/2006/relationships/image" Target="../media/image8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1.png"/><Relationship Id="rId7" Type="http://schemas.openxmlformats.org/officeDocument/2006/relationships/image" Target="../media/image94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dcmotors.com/linear-resonant-actuator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8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brating Mini Motor Disc with two wires">
            <a:extLst>
              <a:ext uri="{FF2B5EF4-FFF2-40B4-BE49-F238E27FC236}">
                <a16:creationId xmlns:a16="http://schemas.microsoft.com/office/drawing/2014/main" id="{2388C264-3A54-48A1-AB59-50DB5F42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1374169"/>
            <a:ext cx="3715820" cy="278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tor on top of quarter">
            <a:extLst>
              <a:ext uri="{FF2B5EF4-FFF2-40B4-BE49-F238E27FC236}">
                <a16:creationId xmlns:a16="http://schemas.microsoft.com/office/drawing/2014/main" id="{904EBEC7-5BA8-4C93-BDC5-AEA36A96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353" y="1374169"/>
            <a:ext cx="3715820" cy="278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5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3D1521-B3DF-4EEB-9535-A6FF2F2F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69" y="0"/>
            <a:ext cx="10283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1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747DD-5825-49F2-9B57-F52E7E28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64" y="0"/>
            <a:ext cx="9426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5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pplications">
            <a:extLst>
              <a:ext uri="{FF2B5EF4-FFF2-40B4-BE49-F238E27FC236}">
                <a16:creationId xmlns:a16="http://schemas.microsoft.com/office/drawing/2014/main" id="{96093797-13F7-4CEA-813E-24EF69461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r="13338"/>
          <a:stretch/>
        </p:blipFill>
        <p:spPr bwMode="auto">
          <a:xfrm>
            <a:off x="1021555" y="792956"/>
            <a:ext cx="3036095" cy="235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9125419-BA6A-4E0D-A86F-7708C35E5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8198" r="9312" b="6631"/>
          <a:stretch/>
        </p:blipFill>
        <p:spPr bwMode="auto">
          <a:xfrm>
            <a:off x="4982336" y="742950"/>
            <a:ext cx="2931881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ECEE7-DB37-4B6A-A572-720463848A32}"/>
              </a:ext>
            </a:extLst>
          </p:cNvPr>
          <p:cNvSpPr/>
          <p:nvPr/>
        </p:nvSpPr>
        <p:spPr>
          <a:xfrm rot="3005890">
            <a:off x="2042501" y="2168124"/>
            <a:ext cx="620704" cy="3401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FAA0FF-ED30-4EF8-880C-ECD95CEAC0A4}"/>
              </a:ext>
            </a:extLst>
          </p:cNvPr>
          <p:cNvSpPr/>
          <p:nvPr/>
        </p:nvSpPr>
        <p:spPr>
          <a:xfrm rot="7718691">
            <a:off x="6517906" y="1070794"/>
            <a:ext cx="423894" cy="23227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4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79A9953-810F-4C70-AD57-72E6BE75EF86}"/>
              </a:ext>
            </a:extLst>
          </p:cNvPr>
          <p:cNvSpPr/>
          <p:nvPr/>
        </p:nvSpPr>
        <p:spPr>
          <a:xfrm>
            <a:off x="64294" y="135731"/>
            <a:ext cx="13065919" cy="311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C9F3A1-0968-423F-BA8D-5362733AEC58}"/>
              </a:ext>
            </a:extLst>
          </p:cNvPr>
          <p:cNvGrpSpPr/>
          <p:nvPr/>
        </p:nvGrpSpPr>
        <p:grpSpPr>
          <a:xfrm>
            <a:off x="390766" y="338201"/>
            <a:ext cx="3036095" cy="2350294"/>
            <a:chOff x="390766" y="338201"/>
            <a:chExt cx="3036095" cy="2350294"/>
          </a:xfrm>
        </p:grpSpPr>
        <p:pic>
          <p:nvPicPr>
            <p:cNvPr id="6146" name="Picture 2" descr="applications">
              <a:extLst>
                <a:ext uri="{FF2B5EF4-FFF2-40B4-BE49-F238E27FC236}">
                  <a16:creationId xmlns:a16="http://schemas.microsoft.com/office/drawing/2014/main" id="{96093797-13F7-4CEA-813E-24EF69461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3" r="13338"/>
            <a:stretch/>
          </p:blipFill>
          <p:spPr bwMode="auto">
            <a:xfrm>
              <a:off x="390766" y="338201"/>
              <a:ext cx="3036095" cy="235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7DE46D-6F57-4BB7-AC4C-ACD6B5A2FF7D}"/>
                </a:ext>
              </a:extLst>
            </p:cNvPr>
            <p:cNvSpPr txBox="1"/>
            <p:nvPr/>
          </p:nvSpPr>
          <p:spPr>
            <a:xfrm>
              <a:off x="1662546" y="1197804"/>
              <a:ext cx="1432723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Cylindrical ERM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14CABF-9DD5-44CB-8D12-2660A90EEF77}"/>
                </a:ext>
              </a:extLst>
            </p:cNvPr>
            <p:cNvCxnSpPr/>
            <p:nvPr/>
          </p:nvCxnSpPr>
          <p:spPr>
            <a:xfrm flipH="1">
              <a:off x="1703440" y="1479119"/>
              <a:ext cx="298280" cy="29828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9020B6-531C-469C-9EBC-E615F637CEE9}"/>
              </a:ext>
            </a:extLst>
          </p:cNvPr>
          <p:cNvGrpSpPr/>
          <p:nvPr/>
        </p:nvGrpSpPr>
        <p:grpSpPr>
          <a:xfrm>
            <a:off x="3598304" y="240148"/>
            <a:ext cx="2931881" cy="2543175"/>
            <a:chOff x="3598304" y="240148"/>
            <a:chExt cx="2931881" cy="25431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9125419-BA6A-4E0D-A86F-7708C35E52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5" t="8198" r="9312" b="6631"/>
            <a:stretch/>
          </p:blipFill>
          <p:spPr bwMode="auto">
            <a:xfrm>
              <a:off x="3598304" y="240148"/>
              <a:ext cx="2931881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C281E2-5874-4933-917D-23E6812C36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3962" y="704682"/>
              <a:ext cx="219134" cy="248836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C64659-D187-4DEF-98A3-7C07256C9956}"/>
                </a:ext>
              </a:extLst>
            </p:cNvPr>
            <p:cNvSpPr txBox="1"/>
            <p:nvPr/>
          </p:nvSpPr>
          <p:spPr>
            <a:xfrm>
              <a:off x="4663277" y="844585"/>
              <a:ext cx="1432723" cy="313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latin typeface="Bebas Neue" panose="020B0606020202050201" pitchFamily="34" charset="0"/>
                </a:rPr>
                <a:t>Cylindrical ERM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126214-EEA4-42E9-8111-C4CC98F4274D}"/>
              </a:ext>
            </a:extLst>
          </p:cNvPr>
          <p:cNvGrpSpPr/>
          <p:nvPr/>
        </p:nvGrpSpPr>
        <p:grpSpPr>
          <a:xfrm>
            <a:off x="6739107" y="240148"/>
            <a:ext cx="2931881" cy="2543175"/>
            <a:chOff x="6739107" y="240148"/>
            <a:chExt cx="2931881" cy="25431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161E99-2361-44D2-842B-C9EC6B83D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83" r="33801"/>
            <a:stretch/>
          </p:blipFill>
          <p:spPr>
            <a:xfrm>
              <a:off x="6739107" y="240148"/>
              <a:ext cx="2931881" cy="25431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901CF-D09A-451E-9061-3543D00787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3636" y="2197918"/>
              <a:ext cx="261525" cy="37614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70336E-25BB-493A-B949-258BCD8CF707}"/>
                </a:ext>
              </a:extLst>
            </p:cNvPr>
            <p:cNvSpPr txBox="1"/>
            <p:nvPr/>
          </p:nvSpPr>
          <p:spPr>
            <a:xfrm>
              <a:off x="8524091" y="2374563"/>
              <a:ext cx="1066477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Coin ERM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13103F-6742-4961-8209-32C59ED0953A}"/>
              </a:ext>
            </a:extLst>
          </p:cNvPr>
          <p:cNvGrpSpPr/>
          <p:nvPr/>
        </p:nvGrpSpPr>
        <p:grpSpPr>
          <a:xfrm>
            <a:off x="9909611" y="241291"/>
            <a:ext cx="2931881" cy="2542032"/>
            <a:chOff x="9909611" y="241291"/>
            <a:chExt cx="2931881" cy="2542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D193AC9-DDF5-42DC-9932-ABC3A0086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7" t="11577" r="26621" b="39516"/>
            <a:stretch/>
          </p:blipFill>
          <p:spPr bwMode="auto">
            <a:xfrm>
              <a:off x="9909611" y="241291"/>
              <a:ext cx="2931881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9CEC08-EA7C-4BB1-8836-35CCCAFE4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7392" y="1622022"/>
              <a:ext cx="119312" cy="33360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050666-9056-42ED-978A-A539B07E627A}"/>
                </a:ext>
              </a:extLst>
            </p:cNvPr>
            <p:cNvSpPr txBox="1"/>
            <p:nvPr/>
          </p:nvSpPr>
          <p:spPr>
            <a:xfrm>
              <a:off x="10965032" y="1858604"/>
              <a:ext cx="644719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LRA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89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490321D-61BB-44A6-AF15-18F994D5C231}"/>
              </a:ext>
            </a:extLst>
          </p:cNvPr>
          <p:cNvSpPr/>
          <p:nvPr/>
        </p:nvSpPr>
        <p:spPr>
          <a:xfrm>
            <a:off x="64294" y="135731"/>
            <a:ext cx="13065919" cy="311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34DCB-E854-4618-A035-CFA298E0E524}"/>
              </a:ext>
            </a:extLst>
          </p:cNvPr>
          <p:cNvGrpSpPr/>
          <p:nvPr/>
        </p:nvGrpSpPr>
        <p:grpSpPr>
          <a:xfrm>
            <a:off x="390766" y="338201"/>
            <a:ext cx="3036095" cy="2350294"/>
            <a:chOff x="390766" y="338201"/>
            <a:chExt cx="3036095" cy="2350294"/>
          </a:xfrm>
        </p:grpSpPr>
        <p:pic>
          <p:nvPicPr>
            <p:cNvPr id="6146" name="Picture 2" descr="applications">
              <a:extLst>
                <a:ext uri="{FF2B5EF4-FFF2-40B4-BE49-F238E27FC236}">
                  <a16:creationId xmlns:a16="http://schemas.microsoft.com/office/drawing/2014/main" id="{96093797-13F7-4CEA-813E-24EF69461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3" r="13338"/>
            <a:stretch/>
          </p:blipFill>
          <p:spPr bwMode="auto">
            <a:xfrm>
              <a:off x="390766" y="338201"/>
              <a:ext cx="3036095" cy="235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7DE46D-6F57-4BB7-AC4C-ACD6B5A2FF7D}"/>
                </a:ext>
              </a:extLst>
            </p:cNvPr>
            <p:cNvSpPr txBox="1"/>
            <p:nvPr/>
          </p:nvSpPr>
          <p:spPr>
            <a:xfrm>
              <a:off x="1662546" y="1197804"/>
              <a:ext cx="1432723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Cylindrical ERM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14CABF-9DD5-44CB-8D12-2660A90EEF77}"/>
                </a:ext>
              </a:extLst>
            </p:cNvPr>
            <p:cNvCxnSpPr/>
            <p:nvPr/>
          </p:nvCxnSpPr>
          <p:spPr>
            <a:xfrm flipH="1">
              <a:off x="1703440" y="1479119"/>
              <a:ext cx="298280" cy="29828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126214-EEA4-42E9-8111-C4CC98F4274D}"/>
              </a:ext>
            </a:extLst>
          </p:cNvPr>
          <p:cNvGrpSpPr/>
          <p:nvPr/>
        </p:nvGrpSpPr>
        <p:grpSpPr>
          <a:xfrm>
            <a:off x="6771400" y="240148"/>
            <a:ext cx="2931881" cy="2543175"/>
            <a:chOff x="6739107" y="240148"/>
            <a:chExt cx="2931881" cy="25431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161E99-2361-44D2-842B-C9EC6B83D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83" r="33801"/>
            <a:stretch/>
          </p:blipFill>
          <p:spPr>
            <a:xfrm>
              <a:off x="6739107" y="240148"/>
              <a:ext cx="2931881" cy="25431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901CF-D09A-451E-9061-3543D00787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3636" y="2197918"/>
              <a:ext cx="261525" cy="37614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70336E-25BB-493A-B949-258BCD8CF707}"/>
                </a:ext>
              </a:extLst>
            </p:cNvPr>
            <p:cNvSpPr txBox="1"/>
            <p:nvPr/>
          </p:nvSpPr>
          <p:spPr>
            <a:xfrm>
              <a:off x="8524091" y="2374563"/>
              <a:ext cx="1066477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Coin ERM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13103F-6742-4961-8209-32C59ED0953A}"/>
              </a:ext>
            </a:extLst>
          </p:cNvPr>
          <p:cNvGrpSpPr/>
          <p:nvPr/>
        </p:nvGrpSpPr>
        <p:grpSpPr>
          <a:xfrm>
            <a:off x="9909611" y="241291"/>
            <a:ext cx="2931881" cy="2542032"/>
            <a:chOff x="9909611" y="241291"/>
            <a:chExt cx="2931881" cy="2542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D193AC9-DDF5-42DC-9932-ABC3A0086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7" t="11577" r="26621" b="39516"/>
            <a:stretch/>
          </p:blipFill>
          <p:spPr bwMode="auto">
            <a:xfrm>
              <a:off x="9909611" y="241291"/>
              <a:ext cx="2931881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9CEC08-EA7C-4BB1-8836-35CCCAFE4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7392" y="1622022"/>
              <a:ext cx="119312" cy="33360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050666-9056-42ED-978A-A539B07E627A}"/>
                </a:ext>
              </a:extLst>
            </p:cNvPr>
            <p:cNvSpPr txBox="1"/>
            <p:nvPr/>
          </p:nvSpPr>
          <p:spPr>
            <a:xfrm>
              <a:off x="10965032" y="1858604"/>
              <a:ext cx="644719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LRA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332AAB-5BBF-431B-97D5-8EAB0AF16D69}"/>
              </a:ext>
            </a:extLst>
          </p:cNvPr>
          <p:cNvGrpSpPr/>
          <p:nvPr/>
        </p:nvGrpSpPr>
        <p:grpSpPr>
          <a:xfrm>
            <a:off x="3633190" y="240148"/>
            <a:ext cx="2931881" cy="2543175"/>
            <a:chOff x="3598304" y="240148"/>
            <a:chExt cx="2931881" cy="25431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9125419-BA6A-4E0D-A86F-7708C35E52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5" t="8198" r="9312" b="6631"/>
            <a:stretch/>
          </p:blipFill>
          <p:spPr bwMode="auto">
            <a:xfrm>
              <a:off x="3598304" y="240148"/>
              <a:ext cx="2931881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C281E2-5874-4933-917D-23E6812C36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3962" y="704682"/>
              <a:ext cx="219134" cy="248836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C64659-D187-4DEF-98A3-7C07256C9956}"/>
                </a:ext>
              </a:extLst>
            </p:cNvPr>
            <p:cNvSpPr txBox="1"/>
            <p:nvPr/>
          </p:nvSpPr>
          <p:spPr>
            <a:xfrm>
              <a:off x="4663277" y="844585"/>
              <a:ext cx="1432723" cy="313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latin typeface="Bebas Neue" panose="020B0606020202050201" pitchFamily="34" charset="0"/>
                </a:rPr>
                <a:t>Cylindrical ERM</a:t>
              </a: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A2D5773-3338-4517-A9DC-2AED081D8A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35" t="15774" r="33148" b="71137"/>
            <a:stretch/>
          </p:blipFill>
          <p:spPr bwMode="auto">
            <a:xfrm>
              <a:off x="5155381" y="1740042"/>
              <a:ext cx="1202427" cy="1043011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8485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00C7DB5-0EF2-42BE-89A7-4484F4187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1643063"/>
            <a:ext cx="5362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41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1144-6550-44A3-87F2-C760FA9F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751"/>
            <a:ext cx="5086350" cy="270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C2617-550F-4780-963C-0DD9422B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186751"/>
            <a:ext cx="5433380" cy="2889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F2D2F-00DE-4B31-88CB-42090BAC5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575" y="3333749"/>
            <a:ext cx="6275088" cy="333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C4247-0A5F-474A-802C-BE3E585A7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3566530"/>
            <a:ext cx="5686425" cy="3024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5E5252-99EB-4419-B686-625D75B21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724" y="6671249"/>
            <a:ext cx="4886325" cy="2598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6E465-E21C-413D-B340-5266A5F41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20" y="6858000"/>
            <a:ext cx="5433380" cy="2889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8E15F4-F2D2-44C2-82A8-AA51F58B2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0372" y="167701"/>
            <a:ext cx="5952728" cy="3166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658399-5CD7-4062-ACA1-2EA5B9623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4260" y="3958893"/>
            <a:ext cx="8296275" cy="44124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CF763B-CCE7-4459-9029-D3060BC21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975" y="-3653719"/>
            <a:ext cx="6505575" cy="3460088"/>
          </a:xfrm>
          <a:prstGeom prst="rect">
            <a:avLst/>
          </a:prstGeom>
        </p:spPr>
      </p:pic>
      <p:pic>
        <p:nvPicPr>
          <p:cNvPr id="7170" name="Picture 2" descr="applications">
            <a:extLst>
              <a:ext uri="{FF2B5EF4-FFF2-40B4-BE49-F238E27FC236}">
                <a16:creationId xmlns:a16="http://schemas.microsoft.com/office/drawing/2014/main" id="{F8A81A02-0F28-4ECB-A065-B4427294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680" y="-2956067"/>
            <a:ext cx="4766972" cy="2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3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6716A-5F0A-48E7-A020-B9B1E341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28588"/>
            <a:ext cx="3727321" cy="3195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FB802-FFCB-4A8D-B569-7BCF0A64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40" y="128588"/>
            <a:ext cx="316836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25AE25-8F6A-4915-BCE6-B1F98E92C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829" y="381000"/>
            <a:ext cx="5211945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81F232B-07E2-4926-B31D-A2BA7B76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0550"/>
            <a:ext cx="5267325" cy="39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71AE2FA-3F88-41A8-B4D2-675117314A24}"/>
              </a:ext>
            </a:extLst>
          </p:cNvPr>
          <p:cNvSpPr/>
          <p:nvPr/>
        </p:nvSpPr>
        <p:spPr>
          <a:xfrm>
            <a:off x="3038475" y="962025"/>
            <a:ext cx="904875" cy="9048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DA1769C-5550-45EC-9F92-50B42B584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4" y="383379"/>
            <a:ext cx="5267326" cy="39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F8B960-D540-4E23-93D8-14043F2C9912}"/>
              </a:ext>
            </a:extLst>
          </p:cNvPr>
          <p:cNvSpPr/>
          <p:nvPr/>
        </p:nvSpPr>
        <p:spPr>
          <a:xfrm>
            <a:off x="8439150" y="2524125"/>
            <a:ext cx="904875" cy="9048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1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ADA0F1F-12A3-4537-AE59-C05F073A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18E482B-444B-48A6-9FF2-E8CF9E40A1F0}"/>
              </a:ext>
            </a:extLst>
          </p:cNvPr>
          <p:cNvSpPr/>
          <p:nvPr/>
        </p:nvSpPr>
        <p:spPr>
          <a:xfrm>
            <a:off x="5724525" y="5200650"/>
            <a:ext cx="904875" cy="9048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5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F2281D-1BCF-4952-BFC1-8663DE50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2" y="0"/>
            <a:ext cx="79671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FE216-474C-4C80-94C8-B3959B2D5C49}"/>
              </a:ext>
            </a:extLst>
          </p:cNvPr>
          <p:cNvSpPr txBox="1"/>
          <p:nvPr/>
        </p:nvSpPr>
        <p:spPr>
          <a:xfrm>
            <a:off x="8332631" y="566671"/>
            <a:ext cx="3318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here:</a:t>
            </a:r>
          </a:p>
          <a:p>
            <a:r>
              <a:rPr lang="en-US" sz="1400" dirty="0">
                <a:hlinkClick r:id="rId4"/>
              </a:rPr>
              <a:t>https://devstreaming-cdn.apple.com/videos/wwdc/2019/223ignoocw8xnuqx5di/223/223_expanding_the_sensory_experience_with_core_haptics.pdf?dl=1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827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FC3264D-2666-413B-9E52-A737868C0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28725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91BEB26-D8C2-4EED-B77A-FE541B52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43075"/>
            <a:ext cx="43053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870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Google AI Blog: Haptics with Input: Using Linear Resonant Actuators for  Sensing">
            <a:extLst>
              <a:ext uri="{FF2B5EF4-FFF2-40B4-BE49-F238E27FC236}">
                <a16:creationId xmlns:a16="http://schemas.microsoft.com/office/drawing/2014/main" id="{35606F8B-D30F-41CD-AD48-918DF5F40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400175"/>
            <a:ext cx="52673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E28AF-75FF-43C0-B249-CDDFE5C1CB3A}"/>
              </a:ext>
            </a:extLst>
          </p:cNvPr>
          <p:cNvSpPr txBox="1"/>
          <p:nvPr/>
        </p:nvSpPr>
        <p:spPr>
          <a:xfrm>
            <a:off x="829340" y="770860"/>
            <a:ext cx="3099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LRA</a:t>
            </a:r>
          </a:p>
        </p:txBody>
      </p:sp>
    </p:spTree>
    <p:extLst>
      <p:ext uri="{BB962C8B-B14F-4D97-AF65-F5344CB8AC3E}">
        <p14:creationId xmlns:p14="http://schemas.microsoft.com/office/powerpoint/2010/main" val="356848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aptic Feedback Design Solutions | NFPmotor.com">
            <a:extLst>
              <a:ext uri="{FF2B5EF4-FFF2-40B4-BE49-F238E27FC236}">
                <a16:creationId xmlns:a16="http://schemas.microsoft.com/office/drawing/2014/main" id="{066F0F99-3EF5-4D7E-82BA-1C8D9824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39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7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C45307-6CB0-4E49-B20A-6C3870FB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52" y="386715"/>
            <a:ext cx="2048419" cy="1566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0FF9F-0288-4281-B638-2FE8477C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793" y="386715"/>
            <a:ext cx="2418534" cy="1849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C6EAB8-4759-4330-98C3-70EC9956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1" y="1099714"/>
            <a:ext cx="2383698" cy="1822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8EC393-C35F-4FA9-8602-D14AA34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55" y="2497439"/>
            <a:ext cx="2531745" cy="19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898553-4C27-4057-8D6B-C4E567F77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056" y="2922542"/>
            <a:ext cx="4210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66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769CD-A8A5-45C0-9D47-9A6027B8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" y="557348"/>
            <a:ext cx="6179209" cy="1814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7BD92-0F1D-4915-B481-95D36D47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3" y="566056"/>
            <a:ext cx="6179209" cy="1814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2662A-D514-4B53-9049-C27F8419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82" y="2371428"/>
            <a:ext cx="6167055" cy="1810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BA3056-9042-4357-96E7-3EAECB36D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097" y="2371428"/>
            <a:ext cx="6167057" cy="1810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0545E8-EF2A-4D17-8EA1-AA902B2CE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62" y="4391025"/>
            <a:ext cx="6163056" cy="1809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E50BFA-77EE-4A1F-A118-FD759457D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437" y="4391025"/>
            <a:ext cx="6150455" cy="180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8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9AD8D50-DFF7-413C-ABCD-24E52B1F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53" y="-83127"/>
            <a:ext cx="5713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54FBAD6-24FD-4349-A0DC-EA700F7C0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87" y="-249381"/>
            <a:ext cx="5713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23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8mm Linear Resonant Actuator - 3mm Type - Model No. C08-00A">
            <a:extLst>
              <a:ext uri="{FF2B5EF4-FFF2-40B4-BE49-F238E27FC236}">
                <a16:creationId xmlns:a16="http://schemas.microsoft.com/office/drawing/2014/main" id="{62B0F6BA-3DEE-4C84-9125-31FBAF9DD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" y="3762375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5mm Vibration Motor - 11mm Type - Model No. 304-005.002">
            <a:extLst>
              <a:ext uri="{FF2B5EF4-FFF2-40B4-BE49-F238E27FC236}">
                <a16:creationId xmlns:a16="http://schemas.microsoft.com/office/drawing/2014/main" id="{40E142F6-6461-4656-A5C0-84325720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0" y="991728"/>
            <a:ext cx="1547812" cy="15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36DD6E-A4AF-4783-8555-C2CAA7E3C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67687"/>
              </p:ext>
            </p:extLst>
          </p:nvPr>
        </p:nvGraphicFramePr>
        <p:xfrm>
          <a:off x="1623752" y="2604397"/>
          <a:ext cx="11845638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182">
                  <a:extLst>
                    <a:ext uri="{9D8B030D-6E8A-4147-A177-3AD203B41FA5}">
                      <a16:colId xmlns:a16="http://schemas.microsoft.com/office/drawing/2014/main" val="3709198416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3119497720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2338456748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1599226513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3059535031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2196191302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2063928238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57448786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74554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Body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Eccentric Weight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Eccentric Weight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Shaft 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Operating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Vibration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Typical Operating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Typical Amplitude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770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96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4D06540-F756-4550-8B43-2933B2417F11}"/>
              </a:ext>
            </a:extLst>
          </p:cNvPr>
          <p:cNvGrpSpPr/>
          <p:nvPr/>
        </p:nvGrpSpPr>
        <p:grpSpPr>
          <a:xfrm>
            <a:off x="324775" y="1032741"/>
            <a:ext cx="5386070" cy="2667591"/>
            <a:chOff x="324774" y="1032741"/>
            <a:chExt cx="8333739" cy="4127500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76CB7FA-BF8A-4F44-B2CA-FF7A6EE3B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74" y="1032741"/>
              <a:ext cx="4127500" cy="4127500"/>
            </a:xfrm>
            <a:prstGeom prst="rect">
              <a:avLst/>
            </a:prstGeom>
          </p:spPr>
        </p:pic>
        <p:pic>
          <p:nvPicPr>
            <p:cNvPr id="9" name="Picture 8" descr="A close-up of a speaker&#10;&#10;Description automatically generated with low confidence">
              <a:extLst>
                <a:ext uri="{FF2B5EF4-FFF2-40B4-BE49-F238E27FC236}">
                  <a16:creationId xmlns:a16="http://schemas.microsoft.com/office/drawing/2014/main" id="{28FC9880-CFD9-4056-B5B7-BC1D006C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1013" y="1032741"/>
              <a:ext cx="4127500" cy="4127500"/>
            </a:xfrm>
            <a:prstGeom prst="rect">
              <a:avLst/>
            </a:prstGeom>
          </p:spPr>
        </p:pic>
      </p:grp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80A75A2-D0DB-4D14-9BB5-DC5F8D6D0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21" y="1032741"/>
            <a:ext cx="3095625" cy="3095625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8C7B858A-5208-4295-9778-CB70F7DC2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415" y="966571"/>
            <a:ext cx="3096057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34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2AD245-A9BF-4ADF-8786-7226E710E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1" y="2103120"/>
            <a:ext cx="1686125" cy="168612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4BAFD4F-611F-433B-AC70-4E6F089AB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09" y="2103120"/>
            <a:ext cx="1686125" cy="1686125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6976BD-9BE9-4E90-9ED5-CD83AB276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09" y="3856503"/>
            <a:ext cx="1686125" cy="1686125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D611C4-3F8B-48B3-9F69-67111E502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" y="3856503"/>
            <a:ext cx="1686125" cy="1686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755139-4F07-4A3E-BE15-A52D042A94BC}"/>
              </a:ext>
            </a:extLst>
          </p:cNvPr>
          <p:cNvSpPr txBox="1"/>
          <p:nvPr/>
        </p:nvSpPr>
        <p:spPr>
          <a:xfrm>
            <a:off x="747364" y="1180271"/>
            <a:ext cx="3607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 ERM Motor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8mm x 3mm</a:t>
            </a:r>
          </a:p>
        </p:txBody>
      </p:sp>
      <p:pic>
        <p:nvPicPr>
          <p:cNvPr id="20" name="Picture 1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57BB171-A9AC-41CC-B62D-48D38736BF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t="20082" r="14507" b="19394"/>
          <a:stretch/>
        </p:blipFill>
        <p:spPr>
          <a:xfrm>
            <a:off x="5359233" y="2410691"/>
            <a:ext cx="1108070" cy="1018309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759BF999-9AED-4D9F-97C7-F5132887F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68" y="2072823"/>
            <a:ext cx="1682496" cy="1682496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D71E0A-879F-4E2F-9063-81DE689BC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272" y="3806623"/>
            <a:ext cx="1682496" cy="1682496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35675751-D487-41C4-946E-5C83F6801F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2" y="4059122"/>
            <a:ext cx="1682496" cy="16824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1D836C-8399-47F0-8B41-A7EC3822659E}"/>
              </a:ext>
            </a:extLst>
          </p:cNvPr>
          <p:cNvSpPr txBox="1"/>
          <p:nvPr/>
        </p:nvSpPr>
        <p:spPr>
          <a:xfrm>
            <a:off x="4989625" y="1180271"/>
            <a:ext cx="3607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 LRA Motor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8mm x 3mm</a:t>
            </a:r>
          </a:p>
        </p:txBody>
      </p:sp>
    </p:spTree>
    <p:extLst>
      <p:ext uri="{BB962C8B-B14F-4D97-AF65-F5344CB8AC3E}">
        <p14:creationId xmlns:p14="http://schemas.microsoft.com/office/powerpoint/2010/main" val="533878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8C8E69-F871-4BBF-ADDF-DE93AC14DCD0}"/>
              </a:ext>
            </a:extLst>
          </p:cNvPr>
          <p:cNvGrpSpPr/>
          <p:nvPr/>
        </p:nvGrpSpPr>
        <p:grpSpPr>
          <a:xfrm>
            <a:off x="1835493" y="1936865"/>
            <a:ext cx="3476398" cy="3439508"/>
            <a:chOff x="1887567" y="1936865"/>
            <a:chExt cx="3476398" cy="343950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F2AD245-A9BF-4ADF-8786-7226E710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567" y="1936865"/>
              <a:ext cx="1686125" cy="1686125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4BAFD4F-611F-433B-AC70-4E6F089A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840" y="1936865"/>
              <a:ext cx="1686125" cy="1686125"/>
            </a:xfrm>
            <a:prstGeom prst="rect">
              <a:avLst/>
            </a:prstGeom>
          </p:spPr>
        </p:pic>
        <p:pic>
          <p:nvPicPr>
            <p:cNvPr id="8" name="Picture 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36976BD-9BE9-4E90-9ED5-CD83AB276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840" y="3690248"/>
              <a:ext cx="1686125" cy="1686125"/>
            </a:xfrm>
            <a:prstGeom prst="rect">
              <a:avLst/>
            </a:prstGeom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DAD611C4-3F8B-48B3-9F69-67111E502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568" y="3690248"/>
              <a:ext cx="1686125" cy="1686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D755139-4F07-4A3E-BE15-A52D042A94BC}"/>
              </a:ext>
            </a:extLst>
          </p:cNvPr>
          <p:cNvSpPr txBox="1"/>
          <p:nvPr/>
        </p:nvSpPr>
        <p:spPr>
          <a:xfrm>
            <a:off x="1769830" y="1014016"/>
            <a:ext cx="3607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 ERM Motor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8mm x 3mm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1BF8B9-37DD-4901-82E2-80C658CCD573}"/>
              </a:ext>
            </a:extLst>
          </p:cNvPr>
          <p:cNvGrpSpPr/>
          <p:nvPr/>
        </p:nvGrpSpPr>
        <p:grpSpPr>
          <a:xfrm>
            <a:off x="6444196" y="1936865"/>
            <a:ext cx="3463602" cy="3412829"/>
            <a:chOff x="6381699" y="1936865"/>
            <a:chExt cx="3463602" cy="3412829"/>
          </a:xfrm>
        </p:grpSpPr>
        <p:pic>
          <p:nvPicPr>
            <p:cNvPr id="20" name="Picture 19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D57BB171-A9AC-41CC-B62D-48D38736B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4" t="14403" r="14507" b="19837"/>
            <a:stretch/>
          </p:blipFill>
          <p:spPr>
            <a:xfrm>
              <a:off x="6381699" y="1936865"/>
              <a:ext cx="1684999" cy="1682496"/>
            </a:xfrm>
            <a:prstGeom prst="rect">
              <a:avLst/>
            </a:prstGeom>
          </p:spPr>
        </p:pic>
        <p:pic>
          <p:nvPicPr>
            <p:cNvPr id="22" name="Picture 21" descr="Diagram&#10;&#10;Description automatically generated">
              <a:extLst>
                <a:ext uri="{FF2B5EF4-FFF2-40B4-BE49-F238E27FC236}">
                  <a16:creationId xmlns:a16="http://schemas.microsoft.com/office/drawing/2014/main" id="{759BF999-9AED-4D9F-97C7-F5132887F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7" t="14402" r="14402" b="19837"/>
            <a:stretch/>
          </p:blipFill>
          <p:spPr>
            <a:xfrm>
              <a:off x="8162805" y="1936865"/>
              <a:ext cx="1682496" cy="1682496"/>
            </a:xfrm>
            <a:prstGeom prst="rect">
              <a:avLst/>
            </a:prstGeom>
          </p:spPr>
        </p:pic>
        <p:pic>
          <p:nvPicPr>
            <p:cNvPr id="24" name="Picture 2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CD71E0A-879F-4E2F-9063-81DE689BC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7" t="14402" r="14402" b="19837"/>
            <a:stretch/>
          </p:blipFill>
          <p:spPr>
            <a:xfrm>
              <a:off x="6381699" y="3667198"/>
              <a:ext cx="1682496" cy="1682496"/>
            </a:xfrm>
            <a:prstGeom prst="rect">
              <a:avLst/>
            </a:prstGeom>
          </p:spPr>
        </p:pic>
        <p:pic>
          <p:nvPicPr>
            <p:cNvPr id="26" name="Picture 25" descr="Diagram&#10;&#10;Description automatically generated">
              <a:extLst>
                <a:ext uri="{FF2B5EF4-FFF2-40B4-BE49-F238E27FC236}">
                  <a16:creationId xmlns:a16="http://schemas.microsoft.com/office/drawing/2014/main" id="{35675751-D487-41C4-946E-5C83F6801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7" t="14402" r="14402" b="19837"/>
            <a:stretch/>
          </p:blipFill>
          <p:spPr>
            <a:xfrm>
              <a:off x="8162805" y="3667198"/>
              <a:ext cx="1682496" cy="168249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C1D836C-8399-47F0-8B41-A7EC3822659E}"/>
              </a:ext>
            </a:extLst>
          </p:cNvPr>
          <p:cNvSpPr txBox="1"/>
          <p:nvPr/>
        </p:nvSpPr>
        <p:spPr>
          <a:xfrm>
            <a:off x="6444196" y="1014016"/>
            <a:ext cx="34636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 LRA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8mm x 3mm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51DFE-FF6A-4B7F-B603-D926EB0BA4B9}"/>
              </a:ext>
            </a:extLst>
          </p:cNvPr>
          <p:cNvSpPr txBox="1"/>
          <p:nvPr/>
        </p:nvSpPr>
        <p:spPr>
          <a:xfrm>
            <a:off x="1828699" y="5397531"/>
            <a:ext cx="3489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Precision Microdrives: Model 308-100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7B673-FCC3-49B9-B832-C881078A2C89}"/>
              </a:ext>
            </a:extLst>
          </p:cNvPr>
          <p:cNvSpPr txBox="1"/>
          <p:nvPr/>
        </p:nvSpPr>
        <p:spPr>
          <a:xfrm>
            <a:off x="6431004" y="5397531"/>
            <a:ext cx="3489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Precision Microdrives: Model C08-00A</a:t>
            </a:r>
          </a:p>
        </p:txBody>
      </p:sp>
    </p:spTree>
    <p:extLst>
      <p:ext uri="{BB962C8B-B14F-4D97-AF65-F5344CB8AC3E}">
        <p14:creationId xmlns:p14="http://schemas.microsoft.com/office/powerpoint/2010/main" val="379807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90D6F-B0EE-44FB-94FD-1D093478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25"/>
            <a:ext cx="12192000" cy="66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9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C7628A-4C9B-4CD0-9F86-2FCB02298486}"/>
              </a:ext>
            </a:extLst>
          </p:cNvPr>
          <p:cNvGrpSpPr/>
          <p:nvPr/>
        </p:nvGrpSpPr>
        <p:grpSpPr>
          <a:xfrm>
            <a:off x="154885" y="1041098"/>
            <a:ext cx="11529115" cy="1443797"/>
            <a:chOff x="154885" y="402555"/>
            <a:chExt cx="17250354" cy="2160271"/>
          </a:xfrm>
        </p:grpSpPr>
        <p:pic>
          <p:nvPicPr>
            <p:cNvPr id="13314" name="Picture 2" descr="8mm coin (shaftless) vibration motor">
              <a:extLst>
                <a:ext uri="{FF2B5EF4-FFF2-40B4-BE49-F238E27FC236}">
                  <a16:creationId xmlns:a16="http://schemas.microsoft.com/office/drawing/2014/main" id="{62E237F9-C740-4F58-9DDB-D3ECF09152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1"/>
            <a:stretch/>
          </p:blipFill>
          <p:spPr bwMode="auto">
            <a:xfrm>
              <a:off x="14547739" y="402556"/>
              <a:ext cx="2857500" cy="216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ERM / Pager">
              <a:extLst>
                <a:ext uri="{FF2B5EF4-FFF2-40B4-BE49-F238E27FC236}">
                  <a16:creationId xmlns:a16="http://schemas.microsoft.com/office/drawing/2014/main" id="{1C69F841-0C14-46E1-B352-11DFBB71D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3"/>
            <a:stretch/>
          </p:blipFill>
          <p:spPr bwMode="auto">
            <a:xfrm>
              <a:off x="154885" y="402555"/>
              <a:ext cx="2857500" cy="216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PCB mounted motor">
              <a:extLst>
                <a:ext uri="{FF2B5EF4-FFF2-40B4-BE49-F238E27FC236}">
                  <a16:creationId xmlns:a16="http://schemas.microsoft.com/office/drawing/2014/main" id="{B228B968-AAE4-434A-B98D-09819CC0FD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3"/>
            <a:stretch/>
          </p:blipFill>
          <p:spPr bwMode="auto">
            <a:xfrm>
              <a:off x="3033456" y="402555"/>
              <a:ext cx="2857500" cy="216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Coin / pancake motors">
              <a:extLst>
                <a:ext uri="{FF2B5EF4-FFF2-40B4-BE49-F238E27FC236}">
                  <a16:creationId xmlns:a16="http://schemas.microsoft.com/office/drawing/2014/main" id="{4ADE7D7A-3539-451A-A9FA-C5176EA8DA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2"/>
            <a:stretch/>
          </p:blipFill>
          <p:spPr bwMode="auto">
            <a:xfrm>
              <a:off x="11669169" y="402555"/>
              <a:ext cx="2857500" cy="216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Encapsulated / enclosed motors">
              <a:extLst>
                <a:ext uri="{FF2B5EF4-FFF2-40B4-BE49-F238E27FC236}">
                  <a16:creationId xmlns:a16="http://schemas.microsoft.com/office/drawing/2014/main" id="{0F3266D1-4657-4727-A013-615B757461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3"/>
            <a:stretch/>
          </p:blipFill>
          <p:spPr bwMode="auto">
            <a:xfrm>
              <a:off x="5912027" y="402555"/>
              <a:ext cx="2857500" cy="216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Brushless (BLDC) motor">
              <a:extLst>
                <a:ext uri="{FF2B5EF4-FFF2-40B4-BE49-F238E27FC236}">
                  <a16:creationId xmlns:a16="http://schemas.microsoft.com/office/drawing/2014/main" id="{E3CC606B-1FFB-4421-9E61-2D0AE63A1C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2"/>
            <a:stretch/>
          </p:blipFill>
          <p:spPr bwMode="auto">
            <a:xfrm>
              <a:off x="8790598" y="402555"/>
              <a:ext cx="2857500" cy="216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870AC1-FA04-4F87-81B0-BD6621A2927E}"/>
              </a:ext>
            </a:extLst>
          </p:cNvPr>
          <p:cNvSpPr txBox="1"/>
          <p:nvPr/>
        </p:nvSpPr>
        <p:spPr>
          <a:xfrm>
            <a:off x="138983" y="670560"/>
            <a:ext cx="769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ERM Cylindrical / Pager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2F401D-E23D-496F-B113-30EB877E30E7}"/>
              </a:ext>
            </a:extLst>
          </p:cNvPr>
          <p:cNvCxnSpPr>
            <a:cxnSpLocks/>
          </p:cNvCxnSpPr>
          <p:nvPr/>
        </p:nvCxnSpPr>
        <p:spPr>
          <a:xfrm flipV="1">
            <a:off x="154885" y="842838"/>
            <a:ext cx="2826854" cy="123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A597A7-526B-42AD-AE53-B0FA6BF673AD}"/>
              </a:ext>
            </a:extLst>
          </p:cNvPr>
          <p:cNvCxnSpPr>
            <a:cxnSpLocks/>
          </p:cNvCxnSpPr>
          <p:nvPr/>
        </p:nvCxnSpPr>
        <p:spPr>
          <a:xfrm flipV="1">
            <a:off x="4981363" y="842838"/>
            <a:ext cx="2826854" cy="123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768E23-AC95-4091-B622-61A1179B724D}"/>
              </a:ext>
            </a:extLst>
          </p:cNvPr>
          <p:cNvSpPr txBox="1"/>
          <p:nvPr/>
        </p:nvSpPr>
        <p:spPr>
          <a:xfrm>
            <a:off x="7860121" y="670560"/>
            <a:ext cx="38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ERM COIN / Pancake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D46A5D-746D-4BAB-A2A0-85922F5DD6B6}"/>
              </a:ext>
            </a:extLst>
          </p:cNvPr>
          <p:cNvCxnSpPr>
            <a:cxnSpLocks/>
          </p:cNvCxnSpPr>
          <p:nvPr/>
        </p:nvCxnSpPr>
        <p:spPr>
          <a:xfrm flipV="1">
            <a:off x="7878402" y="843786"/>
            <a:ext cx="1098621" cy="481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714FDC-D49F-41FF-9296-435675E8ED94}"/>
              </a:ext>
            </a:extLst>
          </p:cNvPr>
          <p:cNvCxnSpPr>
            <a:cxnSpLocks/>
          </p:cNvCxnSpPr>
          <p:nvPr/>
        </p:nvCxnSpPr>
        <p:spPr>
          <a:xfrm flipV="1">
            <a:off x="10585379" y="855226"/>
            <a:ext cx="1098621" cy="481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7A7B59-F938-4556-8CBF-3A0A46A3D92E}"/>
              </a:ext>
            </a:extLst>
          </p:cNvPr>
          <p:cNvSpPr txBox="1"/>
          <p:nvPr/>
        </p:nvSpPr>
        <p:spPr>
          <a:xfrm>
            <a:off x="3994665" y="2207895"/>
            <a:ext cx="128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</a:rPr>
              <a:t>Encapsulated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855592-2284-437D-B2AD-F5E379249D8B}"/>
              </a:ext>
            </a:extLst>
          </p:cNvPr>
          <p:cNvSpPr txBox="1"/>
          <p:nvPr/>
        </p:nvSpPr>
        <p:spPr>
          <a:xfrm>
            <a:off x="2054898" y="1010062"/>
            <a:ext cx="128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</a:rPr>
              <a:t>PCB Mounted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812E1-4A53-419A-8CDB-945FAAC60516}"/>
              </a:ext>
            </a:extLst>
          </p:cNvPr>
          <p:cNvSpPr txBox="1"/>
          <p:nvPr/>
        </p:nvSpPr>
        <p:spPr>
          <a:xfrm>
            <a:off x="10846839" y="2263551"/>
            <a:ext cx="128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</a:rPr>
              <a:t>PCB Mounted</a:t>
            </a:r>
          </a:p>
        </p:txBody>
      </p:sp>
    </p:spTree>
    <p:extLst>
      <p:ext uri="{BB962C8B-B14F-4D97-AF65-F5344CB8AC3E}">
        <p14:creationId xmlns:p14="http://schemas.microsoft.com/office/powerpoint/2010/main" val="163772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RMs Vibrate in the Z and X Axes">
            <a:extLst>
              <a:ext uri="{FF2B5EF4-FFF2-40B4-BE49-F238E27FC236}">
                <a16:creationId xmlns:a16="http://schemas.microsoft.com/office/drawing/2014/main" id="{A09B407E-B98F-400E-9D22-F1083CB95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2185988"/>
            <a:ext cx="69151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04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416082-4641-4680-B188-8DD6A05DD0D9}"/>
              </a:ext>
            </a:extLst>
          </p:cNvPr>
          <p:cNvSpPr/>
          <p:nvPr/>
        </p:nvSpPr>
        <p:spPr>
          <a:xfrm>
            <a:off x="114300" y="1614488"/>
            <a:ext cx="11880056" cy="35647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D0CA7-4918-4A40-9404-4156B191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2031206"/>
            <a:ext cx="3209925" cy="2438400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E317378A-A871-417C-92AF-FA60AA126DA5}"/>
              </a:ext>
            </a:extLst>
          </p:cNvPr>
          <p:cNvSpPr/>
          <p:nvPr/>
        </p:nvSpPr>
        <p:spPr>
          <a:xfrm rot="19234110" flipV="1">
            <a:off x="4988591" y="2929521"/>
            <a:ext cx="1001698" cy="949296"/>
          </a:xfrm>
          <a:prstGeom prst="arc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FD7AA-5783-4DCA-8834-B97CF67144DC}"/>
              </a:ext>
            </a:extLst>
          </p:cNvPr>
          <p:cNvSpPr txBox="1"/>
          <p:nvPr/>
        </p:nvSpPr>
        <p:spPr>
          <a:xfrm>
            <a:off x="5993231" y="3142352"/>
            <a:ext cx="2209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Angular velocity </a:t>
            </a:r>
            <a:r>
              <a:rPr lang="el-GR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ω</a:t>
            </a:r>
            <a:endParaRPr lang="en-US" sz="2400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CD3B6-2782-4912-B294-8782F5E2C598}"/>
              </a:ext>
            </a:extLst>
          </p:cNvPr>
          <p:cNvSpPr txBox="1"/>
          <p:nvPr/>
        </p:nvSpPr>
        <p:spPr>
          <a:xfrm>
            <a:off x="5082460" y="4100504"/>
            <a:ext cx="2701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Eccentric mass radius 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84BBF-4E8C-40E1-96E8-6E8F59BD42B1}"/>
              </a:ext>
            </a:extLst>
          </p:cNvPr>
          <p:cNvSpPr txBox="1"/>
          <p:nvPr/>
        </p:nvSpPr>
        <p:spPr>
          <a:xfrm>
            <a:off x="978622" y="3627232"/>
            <a:ext cx="2701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Eccentric mass 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m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F33368-83FD-4F31-BAD1-CFCCE8CAAE8D}"/>
                  </a:ext>
                </a:extLst>
              </p:cNvPr>
              <p:cNvSpPr txBox="1"/>
              <p:nvPr/>
            </p:nvSpPr>
            <p:spPr>
              <a:xfrm>
                <a:off x="8817861" y="3194863"/>
                <a:ext cx="2181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𝑚𝑟</m:t>
                      </m:r>
                      <m:sSup>
                        <m:sSup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F33368-83FD-4F31-BAD1-CFCCE8CA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861" y="3194863"/>
                <a:ext cx="21814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9D9DF79-8B1B-489D-B7DF-B9A3C82EA98D}"/>
              </a:ext>
            </a:extLst>
          </p:cNvPr>
          <p:cNvSpPr txBox="1"/>
          <p:nvPr/>
        </p:nvSpPr>
        <p:spPr>
          <a:xfrm>
            <a:off x="8765381" y="2710064"/>
            <a:ext cx="270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Vibration Amplitude:</a:t>
            </a:r>
          </a:p>
        </p:txBody>
      </p:sp>
    </p:spTree>
    <p:extLst>
      <p:ext uri="{BB962C8B-B14F-4D97-AF65-F5344CB8AC3E}">
        <p14:creationId xmlns:p14="http://schemas.microsoft.com/office/powerpoint/2010/main" val="1575650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C1EE974-D335-40EB-A67C-0A4B11D8A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666875"/>
            <a:ext cx="635317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69F9B-F90F-458B-AE56-4C6160028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912" y="2238375"/>
            <a:ext cx="68484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7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9876D-C25B-435C-89EF-C0E18C18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62" y="0"/>
            <a:ext cx="4804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9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Precision Microdrives Y-axis LRA Linear Vibrator Motor">
            <a:extLst>
              <a:ext uri="{FF2B5EF4-FFF2-40B4-BE49-F238E27FC236}">
                <a16:creationId xmlns:a16="http://schemas.microsoft.com/office/drawing/2014/main" id="{421D9821-909B-4BDA-BDCE-ECC8EE9E0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37" y="1324356"/>
            <a:ext cx="3829135" cy="282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recision Microdrives Z-axis LRA Linear Vibrator Motor">
            <a:extLst>
              <a:ext uri="{FF2B5EF4-FFF2-40B4-BE49-F238E27FC236}">
                <a16:creationId xmlns:a16="http://schemas.microsoft.com/office/drawing/2014/main" id="{82B22FD0-B36D-443B-B210-5A5CA433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87" y="1324355"/>
            <a:ext cx="3729655" cy="28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9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228E329-5BC0-4D10-919F-E64241EA10BF}"/>
              </a:ext>
            </a:extLst>
          </p:cNvPr>
          <p:cNvGrpSpPr/>
          <p:nvPr/>
        </p:nvGrpSpPr>
        <p:grpSpPr>
          <a:xfrm>
            <a:off x="1094704" y="-2839297"/>
            <a:ext cx="9820298" cy="11260460"/>
            <a:chOff x="2157111" y="-1899139"/>
            <a:chExt cx="7882128" cy="90380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12BE92-0379-4355-847B-559A1E269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7111" y="-1899139"/>
              <a:ext cx="7877777" cy="6858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E5EC8B-8AAF-4122-ABD1-6CF7B1D5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7111" y="4853353"/>
              <a:ext cx="7882128" cy="2285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36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2B30C1-7C65-4783-9CE6-98B56B92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" y="0"/>
            <a:ext cx="11822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9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58F04-F73E-4915-A711-681E541C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905"/>
            <a:ext cx="12192000" cy="63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5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C0A583-05FB-452B-95D2-45A515085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47" y="829340"/>
            <a:ext cx="5468883" cy="5528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41B35-D373-4241-9CB0-2B133F78E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30" y="1031358"/>
            <a:ext cx="5197440" cy="3912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6F993-12E8-468D-B001-C020923F1706}"/>
              </a:ext>
            </a:extLst>
          </p:cNvPr>
          <p:cNvSpPr txBox="1"/>
          <p:nvPr/>
        </p:nvSpPr>
        <p:spPr>
          <a:xfrm>
            <a:off x="1517796" y="7124942"/>
            <a:ext cx="8657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https://components101.com/transistors/2n2222a-pinout-equivalent-datasheet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18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FBE59-9F9A-45D8-84CD-526F2E5C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" y="0"/>
            <a:ext cx="1209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5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4F215D-33F6-44C3-9341-775FFF400E73}"/>
              </a:ext>
            </a:extLst>
          </p:cNvPr>
          <p:cNvGrpSpPr/>
          <p:nvPr/>
        </p:nvGrpSpPr>
        <p:grpSpPr>
          <a:xfrm>
            <a:off x="2407723" y="1622278"/>
            <a:ext cx="5529482" cy="3640422"/>
            <a:chOff x="1711290" y="1403498"/>
            <a:chExt cx="5167975" cy="3402418"/>
          </a:xfrm>
        </p:grpSpPr>
        <p:pic>
          <p:nvPicPr>
            <p:cNvPr id="22530" name="Picture 2" descr="2N2222 Transistor Pinout, Equivalent, Features, Uses &amp; Applications -  Components Info">
              <a:extLst>
                <a:ext uri="{FF2B5EF4-FFF2-40B4-BE49-F238E27FC236}">
                  <a16:creationId xmlns:a16="http://schemas.microsoft.com/office/drawing/2014/main" id="{5C02D043-85F8-4926-986A-A4D3C90E1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04" r="49309"/>
            <a:stretch/>
          </p:blipFill>
          <p:spPr bwMode="auto">
            <a:xfrm>
              <a:off x="1711290" y="1403498"/>
              <a:ext cx="2579277" cy="331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8F4ED8-3AE7-44DB-B19A-43B770503EB7}"/>
                </a:ext>
              </a:extLst>
            </p:cNvPr>
            <p:cNvSpPr/>
            <p:nvPr/>
          </p:nvSpPr>
          <p:spPr>
            <a:xfrm>
              <a:off x="3822405" y="4152014"/>
              <a:ext cx="3056860" cy="6539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 descr="2N2222 Transistor Pinout, Equivalent, Features, Uses &amp; Applications -  Components Info">
            <a:extLst>
              <a:ext uri="{FF2B5EF4-FFF2-40B4-BE49-F238E27FC236}">
                <a16:creationId xmlns:a16="http://schemas.microsoft.com/office/drawing/2014/main" id="{34272AF2-C467-4A8C-BB13-8D7254CAD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8" t="22333" r="2241" b="971"/>
          <a:stretch/>
        </p:blipFill>
        <p:spPr bwMode="auto">
          <a:xfrm>
            <a:off x="6281519" y="1609876"/>
            <a:ext cx="2759701" cy="354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CE833C-BB6B-4C23-B068-F8BD37CDB3AB}"/>
              </a:ext>
            </a:extLst>
          </p:cNvPr>
          <p:cNvSpPr/>
          <p:nvPr/>
        </p:nvSpPr>
        <p:spPr>
          <a:xfrm>
            <a:off x="5717363" y="4638861"/>
            <a:ext cx="3692451" cy="69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21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DFFCCD-0269-4F17-9ADA-08D810AA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75" y="2614612"/>
            <a:ext cx="2028825" cy="162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9A284-BF50-40CB-8E2F-B3E2FDEFB8C5}"/>
              </a:ext>
            </a:extLst>
          </p:cNvPr>
          <p:cNvSpPr txBox="1"/>
          <p:nvPr/>
        </p:nvSpPr>
        <p:spPr>
          <a:xfrm>
            <a:off x="2690037" y="1637414"/>
            <a:ext cx="171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TO-92 Package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2966F-9ED7-483B-B3F3-E8E39D7A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46" y="2006746"/>
            <a:ext cx="2800350" cy="2714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597AD-096F-4D7A-8F8F-950C063EC39C}"/>
              </a:ext>
            </a:extLst>
          </p:cNvPr>
          <p:cNvSpPr txBox="1"/>
          <p:nvPr/>
        </p:nvSpPr>
        <p:spPr>
          <a:xfrm>
            <a:off x="5989674" y="1637414"/>
            <a:ext cx="171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TO-220 Package</a:t>
            </a:r>
          </a:p>
        </p:txBody>
      </p:sp>
    </p:spTree>
    <p:extLst>
      <p:ext uri="{BB962C8B-B14F-4D97-AF65-F5344CB8AC3E}">
        <p14:creationId xmlns:p14="http://schemas.microsoft.com/office/powerpoint/2010/main" val="202857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23BF1A0-3CE0-4C63-BF23-D9D2F7C81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8" y="958850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7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081D79B-D24B-4676-A716-BAA9DE011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000250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39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D5D235D-4E1D-4C1E-8E73-1618EEF9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1524000"/>
            <a:ext cx="5981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0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keychain&#10;&#10;Description automatically generated with low confidence">
            <a:extLst>
              <a:ext uri="{FF2B5EF4-FFF2-40B4-BE49-F238E27FC236}">
                <a16:creationId xmlns:a16="http://schemas.microsoft.com/office/drawing/2014/main" id="{3DAF8B74-494B-413D-9A51-55C92C626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3012281"/>
            <a:ext cx="2085975" cy="2024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BE39C-701B-4BD4-AEC6-5D722259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80" t="20539" r="28961" b="16701"/>
          <a:stretch/>
        </p:blipFill>
        <p:spPr>
          <a:xfrm>
            <a:off x="5428059" y="1008460"/>
            <a:ext cx="1529954" cy="2294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810CA-76F5-4A21-B2CC-F3D2BC9A1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42" y="1821656"/>
            <a:ext cx="2080701" cy="35647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7EDF9A-50C6-47F1-AE62-125FB362D3B3}"/>
              </a:ext>
            </a:extLst>
          </p:cNvPr>
          <p:cNvSpPr/>
          <p:nvPr/>
        </p:nvSpPr>
        <p:spPr>
          <a:xfrm>
            <a:off x="1671638" y="2814638"/>
            <a:ext cx="828675" cy="7572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8AE7E5-0903-460C-9C6B-D38DCF37A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793" y="1689496"/>
            <a:ext cx="2303462" cy="30075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4E4608-FEBD-4DC5-A406-2ECE89D8A16F}"/>
              </a:ext>
            </a:extLst>
          </p:cNvPr>
          <p:cNvSpPr/>
          <p:nvPr/>
        </p:nvSpPr>
        <p:spPr>
          <a:xfrm>
            <a:off x="8174831" y="2976561"/>
            <a:ext cx="828675" cy="757237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238A914-66D7-417B-BBE4-5B23A0276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84" y="1414463"/>
            <a:ext cx="2945681" cy="1606735"/>
          </a:xfrm>
          <a:prstGeom prst="rect">
            <a:avLst/>
          </a:prstGeom>
        </p:spPr>
      </p:pic>
      <p:pic>
        <p:nvPicPr>
          <p:cNvPr id="11" name="Picture 10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7954AFBC-6877-486D-BB10-81F36688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59" y="1414464"/>
            <a:ext cx="2722652" cy="1828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E6A5A0-54E2-4884-915A-D12CB5D74E1E}"/>
              </a:ext>
            </a:extLst>
          </p:cNvPr>
          <p:cNvGrpSpPr/>
          <p:nvPr/>
        </p:nvGrpSpPr>
        <p:grpSpPr>
          <a:xfrm>
            <a:off x="292892" y="1414463"/>
            <a:ext cx="2907506" cy="1828800"/>
            <a:chOff x="228600" y="914400"/>
            <a:chExt cx="2907506" cy="2143125"/>
          </a:xfrm>
        </p:grpSpPr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B633D6B-9F3B-4B23-9329-A53A7C28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19" y="914400"/>
              <a:ext cx="2795587" cy="1996848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D8A6FF-D72C-4237-8B12-A5870E97197D}"/>
                </a:ext>
              </a:extLst>
            </p:cNvPr>
            <p:cNvSpPr/>
            <p:nvPr/>
          </p:nvSpPr>
          <p:spPr>
            <a:xfrm>
              <a:off x="228600" y="2486025"/>
              <a:ext cx="592931" cy="571500"/>
            </a:xfrm>
            <a:custGeom>
              <a:avLst/>
              <a:gdLst>
                <a:gd name="connsiteX0" fmla="*/ 0 w 592931"/>
                <a:gd name="connsiteY0" fmla="*/ 0 h 571500"/>
                <a:gd name="connsiteX1" fmla="*/ 185738 w 592931"/>
                <a:gd name="connsiteY1" fmla="*/ 21431 h 571500"/>
                <a:gd name="connsiteX2" fmla="*/ 592931 w 592931"/>
                <a:gd name="connsiteY2" fmla="*/ 257175 h 571500"/>
                <a:gd name="connsiteX3" fmla="*/ 478631 w 592931"/>
                <a:gd name="connsiteY3" fmla="*/ 571500 h 571500"/>
                <a:gd name="connsiteX4" fmla="*/ 0 w 592931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31" h="571500">
                  <a:moveTo>
                    <a:pt x="0" y="0"/>
                  </a:moveTo>
                  <a:lnTo>
                    <a:pt x="185738" y="21431"/>
                  </a:lnTo>
                  <a:lnTo>
                    <a:pt x="592931" y="257175"/>
                  </a:lnTo>
                  <a:lnTo>
                    <a:pt x="478631" y="57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25510E-D8DB-4E24-86A4-F4B6874674D4}"/>
              </a:ext>
            </a:extLst>
          </p:cNvPr>
          <p:cNvGrpSpPr/>
          <p:nvPr/>
        </p:nvGrpSpPr>
        <p:grpSpPr>
          <a:xfrm>
            <a:off x="2462211" y="1414463"/>
            <a:ext cx="2859806" cy="1828800"/>
            <a:chOff x="2397919" y="914400"/>
            <a:chExt cx="2859806" cy="2143411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D8F0C6A-7D90-4FB2-A013-4380D52D4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976" y="914400"/>
              <a:ext cx="2790749" cy="1993392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B710B70-31AC-4215-9D0C-49797A33D73A}"/>
                </a:ext>
              </a:extLst>
            </p:cNvPr>
            <p:cNvSpPr/>
            <p:nvPr/>
          </p:nvSpPr>
          <p:spPr>
            <a:xfrm>
              <a:off x="2397919" y="2486311"/>
              <a:ext cx="592931" cy="571500"/>
            </a:xfrm>
            <a:custGeom>
              <a:avLst/>
              <a:gdLst>
                <a:gd name="connsiteX0" fmla="*/ 0 w 592931"/>
                <a:gd name="connsiteY0" fmla="*/ 0 h 571500"/>
                <a:gd name="connsiteX1" fmla="*/ 185738 w 592931"/>
                <a:gd name="connsiteY1" fmla="*/ 21431 h 571500"/>
                <a:gd name="connsiteX2" fmla="*/ 592931 w 592931"/>
                <a:gd name="connsiteY2" fmla="*/ 257175 h 571500"/>
                <a:gd name="connsiteX3" fmla="*/ 478631 w 592931"/>
                <a:gd name="connsiteY3" fmla="*/ 571500 h 571500"/>
                <a:gd name="connsiteX4" fmla="*/ 0 w 592931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31" h="571500">
                  <a:moveTo>
                    <a:pt x="0" y="0"/>
                  </a:moveTo>
                  <a:lnTo>
                    <a:pt x="185738" y="21431"/>
                  </a:lnTo>
                  <a:lnTo>
                    <a:pt x="592931" y="257175"/>
                  </a:lnTo>
                  <a:lnTo>
                    <a:pt x="478631" y="57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close-up of a keychain&#10;&#10;Description automatically generated with low confidence">
            <a:extLst>
              <a:ext uri="{FF2B5EF4-FFF2-40B4-BE49-F238E27FC236}">
                <a16:creationId xmlns:a16="http://schemas.microsoft.com/office/drawing/2014/main" id="{51EBF5C9-A6F3-4740-9A93-7C846EE6B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04" y="3243263"/>
            <a:ext cx="2318455" cy="2250598"/>
          </a:xfrm>
          <a:prstGeom prst="rect">
            <a:avLst/>
          </a:prstGeom>
        </p:spPr>
      </p:pic>
      <p:pic>
        <p:nvPicPr>
          <p:cNvPr id="18" name="Picture 17" descr="A close-up of a pen&#10;&#10;Description automatically generated with medium confidence">
            <a:extLst>
              <a:ext uri="{FF2B5EF4-FFF2-40B4-BE49-F238E27FC236}">
                <a16:creationId xmlns:a16="http://schemas.microsoft.com/office/drawing/2014/main" id="{C40C1FAB-58C0-47C9-AE2E-E6212DC06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8" y="3398044"/>
            <a:ext cx="1795463" cy="17954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F53670-1D18-4060-A510-8103944D02EE}"/>
              </a:ext>
            </a:extLst>
          </p:cNvPr>
          <p:cNvSpPr txBox="1"/>
          <p:nvPr/>
        </p:nvSpPr>
        <p:spPr>
          <a:xfrm>
            <a:off x="642938" y="492923"/>
            <a:ext cx="4593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TO-92 Semiconductor Package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3FFF0-60C6-41E4-9623-27E92E7ADEE3}"/>
              </a:ext>
            </a:extLst>
          </p:cNvPr>
          <p:cNvSpPr txBox="1"/>
          <p:nvPr/>
        </p:nvSpPr>
        <p:spPr>
          <a:xfrm>
            <a:off x="6500812" y="492923"/>
            <a:ext cx="497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TO-220 semiconductor Package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98B612-A62F-4319-BD6E-DB4A34AFEB86}"/>
              </a:ext>
            </a:extLst>
          </p:cNvPr>
          <p:cNvCxnSpPr/>
          <p:nvPr/>
        </p:nvCxnSpPr>
        <p:spPr>
          <a:xfrm flipV="1">
            <a:off x="9223464" y="1328738"/>
            <a:ext cx="223029" cy="2214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23C9E-E0C9-4C7D-8F83-A4A298DB367C}"/>
              </a:ext>
            </a:extLst>
          </p:cNvPr>
          <p:cNvCxnSpPr>
            <a:cxnSpLocks/>
          </p:cNvCxnSpPr>
          <p:nvPr/>
        </p:nvCxnSpPr>
        <p:spPr>
          <a:xfrm flipH="1" flipV="1">
            <a:off x="10008393" y="1328738"/>
            <a:ext cx="347295" cy="1369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46679A-56FB-43A4-9AFD-16136DD65655}"/>
              </a:ext>
            </a:extLst>
          </p:cNvPr>
          <p:cNvSpPr txBox="1"/>
          <p:nvPr/>
        </p:nvSpPr>
        <p:spPr>
          <a:xfrm>
            <a:off x="8703543" y="1038508"/>
            <a:ext cx="187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Metal heatsink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2A9F7-80B0-43AF-817C-652BE85594AE}"/>
              </a:ext>
            </a:extLst>
          </p:cNvPr>
          <p:cNvSpPr txBox="1"/>
          <p:nvPr/>
        </p:nvSpPr>
        <p:spPr>
          <a:xfrm>
            <a:off x="6726990" y="5342519"/>
            <a:ext cx="1835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NPN BJT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TIP120 Darlington Power Transistor 60V, 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2F517-3F76-4DB8-A627-6E171A7AA66F}"/>
              </a:ext>
            </a:extLst>
          </p:cNvPr>
          <p:cNvSpPr txBox="1"/>
          <p:nvPr/>
        </p:nvSpPr>
        <p:spPr>
          <a:xfrm>
            <a:off x="3344495" y="5342519"/>
            <a:ext cx="154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N-Channel MOSFET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2N7000 60V 200mA</a:t>
            </a:r>
          </a:p>
        </p:txBody>
      </p:sp>
      <p:pic>
        <p:nvPicPr>
          <p:cNvPr id="31" name="Picture 30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C0C2E0D7-E3F0-4D8E-82C1-44E73195F3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1286">
            <a:off x="665588" y="3607567"/>
            <a:ext cx="2076451" cy="15573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38FB96-6A0F-4C2A-85F7-AA07BA778B63}"/>
              </a:ext>
            </a:extLst>
          </p:cNvPr>
          <p:cNvSpPr txBox="1"/>
          <p:nvPr/>
        </p:nvSpPr>
        <p:spPr>
          <a:xfrm>
            <a:off x="1024662" y="5342519"/>
            <a:ext cx="154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NPN BJT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2N3904 40V 200mA</a:t>
            </a:r>
          </a:p>
        </p:txBody>
      </p:sp>
      <p:pic>
        <p:nvPicPr>
          <p:cNvPr id="34" name="Picture 3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E62890-E524-46A3-87BD-4615F878A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2272">
            <a:off x="9026331" y="3416965"/>
            <a:ext cx="1938542" cy="19385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D36C6E-452B-4BD4-8436-C905BEB0F0B0}"/>
              </a:ext>
            </a:extLst>
          </p:cNvPr>
          <p:cNvSpPr txBox="1"/>
          <p:nvPr/>
        </p:nvSpPr>
        <p:spPr>
          <a:xfrm>
            <a:off x="9181626" y="5342519"/>
            <a:ext cx="1835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N-Channel MOSFET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IRLB8721 Power MOSFET 30V, 62A</a:t>
            </a:r>
          </a:p>
        </p:txBody>
      </p:sp>
    </p:spTree>
    <p:extLst>
      <p:ext uri="{BB962C8B-B14F-4D97-AF65-F5344CB8AC3E}">
        <p14:creationId xmlns:p14="http://schemas.microsoft.com/office/powerpoint/2010/main" val="1298435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D77F12-E72E-45DA-8B7A-AA6FFDC7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2624" y="1580713"/>
            <a:ext cx="2659335" cy="3471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8905A-EA5A-4067-9E94-233D2BE4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9" y="1372913"/>
            <a:ext cx="4095928" cy="3635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636AB-CE09-46E7-9177-A7E473E32AE4}"/>
              </a:ext>
            </a:extLst>
          </p:cNvPr>
          <p:cNvSpPr txBox="1"/>
          <p:nvPr/>
        </p:nvSpPr>
        <p:spPr>
          <a:xfrm>
            <a:off x="483781" y="840064"/>
            <a:ext cx="221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bas Neue" panose="020B0606020202050201" pitchFamily="34" charset="0"/>
              </a:rPr>
              <a:t>basic Wiring (WRONG)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2A11D-13AD-4DDF-9045-E30847D3BD49}"/>
              </a:ext>
            </a:extLst>
          </p:cNvPr>
          <p:cNvSpPr txBox="1"/>
          <p:nvPr/>
        </p:nvSpPr>
        <p:spPr>
          <a:xfrm>
            <a:off x="3955311" y="840064"/>
            <a:ext cx="328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bas Neue" panose="020B0606020202050201" pitchFamily="34" charset="0"/>
              </a:rPr>
              <a:t>Transistor Wiring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58DE9-0438-4A3E-8730-686160FADDB0}"/>
              </a:ext>
            </a:extLst>
          </p:cNvPr>
          <p:cNvSpPr txBox="1"/>
          <p:nvPr/>
        </p:nvSpPr>
        <p:spPr>
          <a:xfrm>
            <a:off x="5846135" y="1294711"/>
            <a:ext cx="1576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Use</a:t>
            </a:r>
            <a:r>
              <a:rPr lang="en-US" sz="900" b="1" dirty="0">
                <a:latin typeface="Segoe Condensed" panose="020B0606040200020203" pitchFamily="34" charset="0"/>
              </a:rPr>
              <a:t> 3.3V </a:t>
            </a:r>
            <a:r>
              <a:rPr lang="en-US" sz="900" dirty="0">
                <a:latin typeface="Segoe Condensed" panose="020B0606040200020203" pitchFamily="34" charset="0"/>
              </a:rPr>
              <a:t>supply for 3V motor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64F40C-EA35-40DB-91C9-F14C04A763DC}"/>
              </a:ext>
            </a:extLst>
          </p:cNvPr>
          <p:cNvCxnSpPr>
            <a:cxnSpLocks/>
          </p:cNvCxnSpPr>
          <p:nvPr/>
        </p:nvCxnSpPr>
        <p:spPr>
          <a:xfrm flipH="1">
            <a:off x="5906389" y="1520456"/>
            <a:ext cx="154169" cy="170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F5D14B-7AA9-4807-9D23-7192300388B0}"/>
              </a:ext>
            </a:extLst>
          </p:cNvPr>
          <p:cNvSpPr txBox="1"/>
          <p:nvPr/>
        </p:nvSpPr>
        <p:spPr>
          <a:xfrm>
            <a:off x="5088241" y="3683723"/>
            <a:ext cx="927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Condensed" panose="020B0606040200020203" pitchFamily="34" charset="0"/>
              </a:rPr>
              <a:t>1K</a:t>
            </a:r>
            <a:r>
              <a:rPr lang="el-GR" sz="800" b="1" dirty="0">
                <a:latin typeface="Segoe Condensed" panose="020B0606040200020203" pitchFamily="34" charset="0"/>
              </a:rPr>
              <a:t>Ω</a:t>
            </a:r>
            <a:r>
              <a:rPr lang="en-US" sz="800" b="1" dirty="0">
                <a:latin typeface="Segoe Condensed" panose="020B0606040200020203" pitchFamily="34" charset="0"/>
              </a:rPr>
              <a:t> </a:t>
            </a:r>
            <a:r>
              <a:rPr lang="en-US" sz="800" dirty="0">
                <a:latin typeface="Segoe Condensed" panose="020B0606040200020203" pitchFamily="34" charset="0"/>
              </a:rPr>
              <a:t>to limit base current into transistor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E7138-EDF9-432E-A1BB-761550B04BF2}"/>
              </a:ext>
            </a:extLst>
          </p:cNvPr>
          <p:cNvSpPr txBox="1"/>
          <p:nvPr/>
        </p:nvSpPr>
        <p:spPr>
          <a:xfrm>
            <a:off x="5125780" y="4318688"/>
            <a:ext cx="927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Condensed" panose="020B0606040200020203" pitchFamily="34" charset="0"/>
              </a:rPr>
              <a:t>Emitter </a:t>
            </a:r>
            <a:r>
              <a:rPr lang="en-US" sz="700" dirty="0">
                <a:latin typeface="Segoe Condensed" panose="020B0606040200020203" pitchFamily="34" charset="0"/>
              </a:rPr>
              <a:t>pin</a:t>
            </a:r>
            <a:endParaRPr lang="en-US" sz="700" b="1" dirty="0">
              <a:latin typeface="Segoe Condensed" panose="020B0606040200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3A4B2-0D41-488D-BB57-BCC91F6755B0}"/>
              </a:ext>
            </a:extLst>
          </p:cNvPr>
          <p:cNvSpPr txBox="1"/>
          <p:nvPr/>
        </p:nvSpPr>
        <p:spPr>
          <a:xfrm>
            <a:off x="4103282" y="4313372"/>
            <a:ext cx="927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>
                <a:latin typeface="Segoe Condensed" panose="020B0606040200020203" pitchFamily="34" charset="0"/>
              </a:rPr>
              <a:t>Collector </a:t>
            </a:r>
            <a:r>
              <a:rPr lang="en-US" sz="700" dirty="0">
                <a:latin typeface="Segoe Condensed" panose="020B0606040200020203" pitchFamily="34" charset="0"/>
              </a:rPr>
              <a:t>pin</a:t>
            </a:r>
            <a:endParaRPr lang="en-US" sz="700" b="1" dirty="0">
              <a:latin typeface="Segoe Condensed" panose="020B0606040200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EB5AD-9354-47D6-B537-842F044B1E58}"/>
              </a:ext>
            </a:extLst>
          </p:cNvPr>
          <p:cNvSpPr txBox="1"/>
          <p:nvPr/>
        </p:nvSpPr>
        <p:spPr>
          <a:xfrm>
            <a:off x="8350101" y="840064"/>
            <a:ext cx="3441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bas Neue" panose="020B0606020202050201" pitchFamily="34" charset="0"/>
              </a:rPr>
              <a:t>Transistor With Protection Circuitry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D469EE-242C-4322-B8B4-D69D3F7D8B6C}"/>
              </a:ext>
            </a:extLst>
          </p:cNvPr>
          <p:cNvSpPr/>
          <p:nvPr/>
        </p:nvSpPr>
        <p:spPr>
          <a:xfrm rot="1314080">
            <a:off x="1972431" y="1598431"/>
            <a:ext cx="998001" cy="277332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Incorrect!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57574B-779F-49DC-93F6-4B00EDBD1A88}"/>
              </a:ext>
            </a:extLst>
          </p:cNvPr>
          <p:cNvSpPr txBox="1"/>
          <p:nvPr/>
        </p:nvSpPr>
        <p:spPr>
          <a:xfrm>
            <a:off x="902457" y="3703467"/>
            <a:ext cx="15762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This wiring is </a:t>
            </a:r>
            <a:r>
              <a:rPr lang="en-US" sz="900" b="1" dirty="0">
                <a:latin typeface="Segoe Condensed" panose="020B0606040200020203" pitchFamily="34" charset="0"/>
              </a:rPr>
              <a:t>incorrect</a:t>
            </a:r>
            <a:r>
              <a:rPr lang="en-US" sz="900" dirty="0">
                <a:latin typeface="Segoe Condensed" panose="020B0606040200020203" pitchFamily="34" charset="0"/>
              </a:rPr>
              <a:t>! The GPIO pins are intended to supply 20-40mA maximum. The ERM motor requires 75mA (and up to 120mA for startup current)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ACAF1B-2CEC-4023-BFF7-8B6B2BF3E185}"/>
              </a:ext>
            </a:extLst>
          </p:cNvPr>
          <p:cNvSpPr/>
          <p:nvPr/>
        </p:nvSpPr>
        <p:spPr>
          <a:xfrm rot="1314080">
            <a:off x="6379324" y="1756838"/>
            <a:ext cx="998001" cy="277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Better!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9AAA0C-66FF-4D0A-873C-4DBF3043F854}"/>
              </a:ext>
            </a:extLst>
          </p:cNvPr>
          <p:cNvSpPr txBox="1"/>
          <p:nvPr/>
        </p:nvSpPr>
        <p:spPr>
          <a:xfrm>
            <a:off x="4558827" y="4744389"/>
            <a:ext cx="10588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Segoe Condensed" panose="020B0606040200020203" pitchFamily="34" charset="0"/>
              </a:rPr>
              <a:t>NPN Transistor: 2N2222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367425-3677-42FF-A8A4-79008637D037}"/>
              </a:ext>
            </a:extLst>
          </p:cNvPr>
          <p:cNvGrpSpPr/>
          <p:nvPr/>
        </p:nvGrpSpPr>
        <p:grpSpPr>
          <a:xfrm>
            <a:off x="8068915" y="1209396"/>
            <a:ext cx="3842518" cy="4149919"/>
            <a:chOff x="8449075" y="1570903"/>
            <a:chExt cx="3365760" cy="36350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6D8D23-45B1-4019-A73F-56B94991B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9075" y="1570903"/>
              <a:ext cx="3365760" cy="36350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77F7EA-DBC2-43A2-9DF7-D10C7D809DA2}"/>
                </a:ext>
              </a:extLst>
            </p:cNvPr>
            <p:cNvSpPr txBox="1"/>
            <p:nvPr/>
          </p:nvSpPr>
          <p:spPr>
            <a:xfrm>
              <a:off x="8689812" y="4308757"/>
              <a:ext cx="7997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Segoe Condensed" panose="020B0606040200020203" pitchFamily="34" charset="0"/>
                </a:rPr>
                <a:t>1N4001 Diode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DE73AA-5828-45F6-BAB0-213B6E4E6830}"/>
                </a:ext>
              </a:extLst>
            </p:cNvPr>
            <p:cNvSpPr txBox="1"/>
            <p:nvPr/>
          </p:nvSpPr>
          <p:spPr>
            <a:xfrm>
              <a:off x="8671827" y="4657483"/>
              <a:ext cx="7997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Segoe Condensed" panose="020B0606040200020203" pitchFamily="34" charset="0"/>
                </a:rPr>
                <a:t>0.1 µF Capacitor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E6DA4-83FC-4102-971A-82D55427D622}"/>
                </a:ext>
              </a:extLst>
            </p:cNvPr>
            <p:cNvSpPr txBox="1"/>
            <p:nvPr/>
          </p:nvSpPr>
          <p:spPr>
            <a:xfrm>
              <a:off x="9748177" y="4276062"/>
              <a:ext cx="10588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Segoe Condensed" panose="020B0606040200020203" pitchFamily="34" charset="0"/>
                </a:rPr>
                <a:t>NPN Transistor: 2N2222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6E8D447-CAC9-430A-9855-D504C73160F5}"/>
              </a:ext>
            </a:extLst>
          </p:cNvPr>
          <p:cNvSpPr txBox="1"/>
          <p:nvPr/>
        </p:nvSpPr>
        <p:spPr>
          <a:xfrm>
            <a:off x="9282103" y="4602424"/>
            <a:ext cx="225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The </a:t>
            </a:r>
            <a:r>
              <a:rPr lang="en-US" sz="900" b="1" dirty="0">
                <a:latin typeface="Segoe Condensed" panose="020B0606040200020203" pitchFamily="34" charset="0"/>
              </a:rPr>
              <a:t>“flyback” diode </a:t>
            </a:r>
            <a:r>
              <a:rPr lang="en-US" sz="900" dirty="0">
                <a:latin typeface="Segoe Condensed" panose="020B0606040200020203" pitchFamily="34" charset="0"/>
              </a:rPr>
              <a:t>handles the sudden voltage spike created by the motor when its supply current is turned off. The capacitor also helps smooth voltage spikes created by the spinning motor.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4E6CA5-04FA-47CE-A393-CFFA2EEB008E}"/>
              </a:ext>
            </a:extLst>
          </p:cNvPr>
          <p:cNvSpPr/>
          <p:nvPr/>
        </p:nvSpPr>
        <p:spPr>
          <a:xfrm rot="1314080">
            <a:off x="10928426" y="1470835"/>
            <a:ext cx="998001" cy="277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Best!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F18514-D740-49E8-89EC-AF8307B6F4FA}"/>
              </a:ext>
            </a:extLst>
          </p:cNvPr>
          <p:cNvCxnSpPr>
            <a:cxnSpLocks/>
          </p:cNvCxnSpPr>
          <p:nvPr/>
        </p:nvCxnSpPr>
        <p:spPr>
          <a:xfrm flipH="1" flipV="1">
            <a:off x="9268673" y="4625163"/>
            <a:ext cx="82662" cy="108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99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508DAE-D197-43B8-A50F-6347B51F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78" y="476931"/>
            <a:ext cx="3951402" cy="375748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2FC40-94C3-4C93-8FA5-9AB0F9E6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9700" y="476931"/>
            <a:ext cx="4643900" cy="41213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6DE64-6249-44B0-A677-0C451726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464" y="4234418"/>
            <a:ext cx="2943809" cy="26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01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AE5B5-15AD-4151-8F09-E53149A7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5" y="0"/>
            <a:ext cx="7727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EDEB9-824B-4C74-B0F2-F8DD9A10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32" y="264319"/>
            <a:ext cx="2414552" cy="350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AEBEC-E63A-4E05-8E8F-356858B2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934" y="0"/>
            <a:ext cx="687590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88637-377A-4F4C-8E06-45EAAF3FE04A}"/>
              </a:ext>
            </a:extLst>
          </p:cNvPr>
          <p:cNvSpPr txBox="1"/>
          <p:nvPr/>
        </p:nvSpPr>
        <p:spPr>
          <a:xfrm>
            <a:off x="235744" y="4714875"/>
            <a:ext cx="3957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According to : </a:t>
            </a:r>
            <a:r>
              <a:rPr lang="en-US" dirty="0">
                <a:hlinkClick r:id="rId4"/>
              </a:rPr>
              <a:t>https://microdcmotors.com/linear-resonant-actuator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Tactsuit</a:t>
            </a:r>
            <a:r>
              <a:rPr lang="en-US" dirty="0"/>
              <a:t> uses LRAs</a:t>
            </a:r>
          </a:p>
        </p:txBody>
      </p:sp>
    </p:spTree>
    <p:extLst>
      <p:ext uri="{BB962C8B-B14F-4D97-AF65-F5344CB8AC3E}">
        <p14:creationId xmlns:p14="http://schemas.microsoft.com/office/powerpoint/2010/main" val="1833999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6AF1B0-E541-414A-AE86-6BF495AA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67" y="1318438"/>
            <a:ext cx="3092871" cy="4061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E9F8E-DA79-45AD-9239-8C61633A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61" y="1180214"/>
            <a:ext cx="3501079" cy="42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92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6AF1B0-E541-414A-AE86-6BF495AA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90" y="7315200"/>
            <a:ext cx="3092871" cy="4061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AAF39-8D50-460D-A0B3-A6A6BDDE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76" y="1148316"/>
            <a:ext cx="3886507" cy="4561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511FB-5098-4E9F-B974-31CCC4F44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475" y="1342360"/>
            <a:ext cx="5501314" cy="41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5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18989605">
            <a:off x="3412782" y="957447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>
            <a:off x="5358384" y="572136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5400000">
            <a:off x="5073753" y="4201295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56832F-55D3-4813-87EC-F79AD9E537DC}"/>
              </a:ext>
            </a:extLst>
          </p:cNvPr>
          <p:cNvGrpSpPr/>
          <p:nvPr/>
        </p:nvGrpSpPr>
        <p:grpSpPr>
          <a:xfrm>
            <a:off x="2683876" y="2202050"/>
            <a:ext cx="1166083" cy="921503"/>
            <a:chOff x="2765948" y="2399734"/>
            <a:chExt cx="1166083" cy="14067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152F74-7342-4317-AA34-5A9CADBF4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990" y="2974973"/>
              <a:ext cx="0" cy="831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017A9C-978E-4607-8CD4-117D08DD339E}"/>
                </a:ext>
              </a:extLst>
            </p:cNvPr>
            <p:cNvSpPr txBox="1"/>
            <p:nvPr/>
          </p:nvSpPr>
          <p:spPr>
            <a:xfrm>
              <a:off x="2765948" y="2399734"/>
              <a:ext cx="1166083" cy="82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5V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1CEA7F4-3354-469B-B512-B9DE74E1CE1A}"/>
                </a:ext>
              </a:extLst>
            </p:cNvPr>
            <p:cNvCxnSpPr>
              <a:cxnSpLocks/>
            </p:cNvCxnSpPr>
            <p:nvPr/>
          </p:nvCxnSpPr>
          <p:spPr>
            <a:xfrm>
              <a:off x="3140964" y="2978967"/>
              <a:ext cx="41605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8E4E25-1922-41E2-ACBE-DCDE80734E5B}"/>
              </a:ext>
            </a:extLst>
          </p:cNvPr>
          <p:cNvSpPr/>
          <p:nvPr/>
        </p:nvSpPr>
        <p:spPr>
          <a:xfrm>
            <a:off x="3266918" y="2880360"/>
            <a:ext cx="1103914" cy="265176"/>
          </a:xfrm>
          <a:custGeom>
            <a:avLst/>
            <a:gdLst>
              <a:gd name="connsiteX0" fmla="*/ 1431036 w 1431036"/>
              <a:gd name="connsiteY0" fmla="*/ 265176 h 265176"/>
              <a:gd name="connsiteX1" fmla="*/ 0 w 1431036"/>
              <a:gd name="connsiteY1" fmla="*/ 265176 h 265176"/>
              <a:gd name="connsiteX2" fmla="*/ 0 w 1431036"/>
              <a:gd name="connsiteY2" fmla="*/ 0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036" h="265176">
                <a:moveTo>
                  <a:pt x="1431036" y="265176"/>
                </a:moveTo>
                <a:lnTo>
                  <a:pt x="0" y="265176"/>
                </a:lnTo>
                <a:lnTo>
                  <a:pt x="0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DFE3C7-0F15-4C49-9210-7501CB5C61B4}"/>
              </a:ext>
            </a:extLst>
          </p:cNvPr>
          <p:cNvSpPr/>
          <p:nvPr/>
        </p:nvSpPr>
        <p:spPr>
          <a:xfrm flipV="1">
            <a:off x="4558284" y="3086101"/>
            <a:ext cx="1019556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4937760" y="2855043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5005411" y="3157268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>
            <a:off x="5725668" y="3116653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5912525" y="2850471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flipV="1">
            <a:off x="5854446" y="3076957"/>
            <a:ext cx="1387602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F8DA1F-0186-4453-AB15-E6B6C7E98C62}"/>
              </a:ext>
            </a:extLst>
          </p:cNvPr>
          <p:cNvGrpSpPr/>
          <p:nvPr/>
        </p:nvGrpSpPr>
        <p:grpSpPr>
          <a:xfrm>
            <a:off x="6904408" y="3127519"/>
            <a:ext cx="661500" cy="1008282"/>
            <a:chOff x="8304742" y="1892028"/>
            <a:chExt cx="661500" cy="1008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A3C5C-638E-49D6-8BD2-8FABBDB75DE7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E58F8A-EC1C-4602-867A-11CCA68C86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A2A97A9-2A58-41C4-8262-1B72A189D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D2AC17-F47B-4B85-9711-8003E4BAA5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848E419-42AF-42CA-9B10-9C25F9A054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AFFC4F-736B-465F-ACD3-197A91E86E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>
            <a:off x="5732359" y="4988052"/>
            <a:ext cx="0" cy="53359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5741503" y="5202083"/>
            <a:ext cx="144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Microcontroller Output Pin</a:t>
            </a:r>
          </a:p>
        </p:txBody>
      </p:sp>
    </p:spTree>
    <p:extLst>
      <p:ext uri="{BB962C8B-B14F-4D97-AF65-F5344CB8AC3E}">
        <p14:creationId xmlns:p14="http://schemas.microsoft.com/office/powerpoint/2010/main" val="1456308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2789605">
            <a:off x="5886243" y="1632252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 rot="5400000">
            <a:off x="6527553" y="2565016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10800000">
            <a:off x="3878346" y="3626905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56832F-55D3-4813-87EC-F79AD9E537DC}"/>
              </a:ext>
            </a:extLst>
          </p:cNvPr>
          <p:cNvGrpSpPr/>
          <p:nvPr/>
        </p:nvGrpSpPr>
        <p:grpSpPr>
          <a:xfrm>
            <a:off x="5179100" y="1544711"/>
            <a:ext cx="1166083" cy="921503"/>
            <a:chOff x="2765948" y="2399734"/>
            <a:chExt cx="1166083" cy="14067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152F74-7342-4317-AA34-5A9CADBF4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990" y="2974973"/>
              <a:ext cx="0" cy="831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017A9C-978E-4607-8CD4-117D08DD339E}"/>
                </a:ext>
              </a:extLst>
            </p:cNvPr>
            <p:cNvSpPr txBox="1"/>
            <p:nvPr/>
          </p:nvSpPr>
          <p:spPr>
            <a:xfrm>
              <a:off x="2765948" y="2399734"/>
              <a:ext cx="1166083" cy="82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5V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1CEA7F4-3354-469B-B512-B9DE74E1CE1A}"/>
                </a:ext>
              </a:extLst>
            </p:cNvPr>
            <p:cNvCxnSpPr>
              <a:cxnSpLocks/>
            </p:cNvCxnSpPr>
            <p:nvPr/>
          </p:nvCxnSpPr>
          <p:spPr>
            <a:xfrm>
              <a:off x="3140964" y="2978967"/>
              <a:ext cx="41605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DFE3C7-0F15-4C49-9210-7501CB5C61B4}"/>
              </a:ext>
            </a:extLst>
          </p:cNvPr>
          <p:cNvSpPr/>
          <p:nvPr/>
        </p:nvSpPr>
        <p:spPr>
          <a:xfrm rot="5400000" flipV="1">
            <a:off x="5282194" y="3115818"/>
            <a:ext cx="1019556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5731283" y="3324501"/>
            <a:ext cx="88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 pin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5085906" y="3565066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 pin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 rot="5400000">
            <a:off x="5469511" y="3481515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5731283" y="3964046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 pin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rot="5400000" flipV="1">
            <a:off x="5495828" y="4207491"/>
            <a:ext cx="610578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F8DA1F-0186-4453-AB15-E6B6C7E98C62}"/>
              </a:ext>
            </a:extLst>
          </p:cNvPr>
          <p:cNvGrpSpPr/>
          <p:nvPr/>
        </p:nvGrpSpPr>
        <p:grpSpPr>
          <a:xfrm>
            <a:off x="5449679" y="4465934"/>
            <a:ext cx="661500" cy="1008282"/>
            <a:chOff x="8304742" y="1892028"/>
            <a:chExt cx="661500" cy="1008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A3C5C-638E-49D6-8BD2-8FABBDB75DE7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E58F8A-EC1C-4602-867A-11CCA68C86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A2A97A9-2A58-41C4-8262-1B72A189D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D2AC17-F47B-4B85-9711-8003E4BAA5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848E419-42AF-42CA-9B10-9C25F9A054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AFFC4F-736B-465F-ACD3-197A91E86E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 flipH="1">
            <a:off x="3119061" y="3802975"/>
            <a:ext cx="7938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1578382" y="1613762"/>
            <a:ext cx="1441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ebas Neue" panose="020B0606020202050201" pitchFamily="34" charset="0"/>
              </a:rPr>
              <a:t>Microcontroller</a:t>
            </a:r>
            <a:endParaRPr lang="en-US" sz="1400" dirty="0">
              <a:latin typeface="Bebas Neue" panose="020B0606020202050201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441B2-4BAF-417E-BABF-D337FBF1349C}"/>
              </a:ext>
            </a:extLst>
          </p:cNvPr>
          <p:cNvSpPr/>
          <p:nvPr/>
        </p:nvSpPr>
        <p:spPr>
          <a:xfrm>
            <a:off x="1170316" y="1513093"/>
            <a:ext cx="2188998" cy="2913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AF416-4BEF-495A-A930-22A2C84F44D0}"/>
              </a:ext>
            </a:extLst>
          </p:cNvPr>
          <p:cNvSpPr txBox="1"/>
          <p:nvPr/>
        </p:nvSpPr>
        <p:spPr>
          <a:xfrm>
            <a:off x="8264970" y="3433643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Transistor orientation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Transistor text label facing us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(round part facing away)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AD4B0F-7BD2-4CA8-9297-87347FB72EB4}"/>
              </a:ext>
            </a:extLst>
          </p:cNvPr>
          <p:cNvSpPr txBox="1"/>
          <p:nvPr/>
        </p:nvSpPr>
        <p:spPr>
          <a:xfrm>
            <a:off x="3997832" y="3109511"/>
            <a:ext cx="1135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Segoe Condensed" panose="020B0606040200020203" pitchFamily="34" charset="0"/>
              </a:rPr>
              <a:t>Base Resistor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1k</a:t>
            </a:r>
            <a:r>
              <a:rPr lang="en-US" sz="1600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sz="1600" dirty="0">
              <a:latin typeface="Segoe Condensed" panose="020B0606040200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1501B-D6BF-4266-A5AC-7BBD5699EE5D}"/>
              </a:ext>
            </a:extLst>
          </p:cNvPr>
          <p:cNvSpPr txBox="1"/>
          <p:nvPr/>
        </p:nvSpPr>
        <p:spPr>
          <a:xfrm>
            <a:off x="8211630" y="2191714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ERM Vibromotor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Rated current 75mA. Starting current: up to ~120mA.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E7B9C2-7622-4B15-97E8-D457F8251A69}"/>
              </a:ext>
            </a:extLst>
          </p:cNvPr>
          <p:cNvSpPr txBox="1"/>
          <p:nvPr/>
        </p:nvSpPr>
        <p:spPr>
          <a:xfrm>
            <a:off x="1398373" y="2975911"/>
            <a:ext cx="2007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Microcontroller Output Pin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Maximum current output: 40mA (but safe continuous range 20-30mA)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E98A10-71D8-4344-BD2E-0BD0F070D8E7}"/>
              </a:ext>
            </a:extLst>
          </p:cNvPr>
          <p:cNvSpPr/>
          <p:nvPr/>
        </p:nvSpPr>
        <p:spPr>
          <a:xfrm>
            <a:off x="5877934" y="4366260"/>
            <a:ext cx="2665228" cy="167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Wrong direction!</a:t>
            </a:r>
          </a:p>
        </p:txBody>
      </p:sp>
    </p:spTree>
    <p:extLst>
      <p:ext uri="{BB962C8B-B14F-4D97-AF65-F5344CB8AC3E}">
        <p14:creationId xmlns:p14="http://schemas.microsoft.com/office/powerpoint/2010/main" val="3378597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C25098-36C3-4345-85CA-6435FBE2A104}"/>
              </a:ext>
            </a:extLst>
          </p:cNvPr>
          <p:cNvSpPr/>
          <p:nvPr/>
        </p:nvSpPr>
        <p:spPr>
          <a:xfrm>
            <a:off x="120502" y="340242"/>
            <a:ext cx="15069879" cy="5978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2789605">
            <a:off x="5141964" y="1627609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 rot="5400000">
            <a:off x="5783274" y="2560373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10800000">
            <a:off x="3134067" y="3622262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56832F-55D3-4813-87EC-F79AD9E537DC}"/>
              </a:ext>
            </a:extLst>
          </p:cNvPr>
          <p:cNvGrpSpPr/>
          <p:nvPr/>
        </p:nvGrpSpPr>
        <p:grpSpPr>
          <a:xfrm>
            <a:off x="4434821" y="1540068"/>
            <a:ext cx="1166083" cy="921503"/>
            <a:chOff x="2765948" y="2399734"/>
            <a:chExt cx="1166083" cy="14067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152F74-7342-4317-AA34-5A9CADBF4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990" y="2974973"/>
              <a:ext cx="0" cy="831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017A9C-978E-4607-8CD4-117D08DD339E}"/>
                </a:ext>
              </a:extLst>
            </p:cNvPr>
            <p:cNvSpPr txBox="1"/>
            <p:nvPr/>
          </p:nvSpPr>
          <p:spPr>
            <a:xfrm>
              <a:off x="2765948" y="2399734"/>
              <a:ext cx="1166083" cy="82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5V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1CEA7F4-3354-469B-B512-B9DE74E1CE1A}"/>
                </a:ext>
              </a:extLst>
            </p:cNvPr>
            <p:cNvCxnSpPr>
              <a:cxnSpLocks/>
            </p:cNvCxnSpPr>
            <p:nvPr/>
          </p:nvCxnSpPr>
          <p:spPr>
            <a:xfrm>
              <a:off x="3140964" y="2978967"/>
              <a:ext cx="41605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DFE3C7-0F15-4C49-9210-7501CB5C61B4}"/>
              </a:ext>
            </a:extLst>
          </p:cNvPr>
          <p:cNvSpPr/>
          <p:nvPr/>
        </p:nvSpPr>
        <p:spPr>
          <a:xfrm rot="5400000" flipV="1">
            <a:off x="4537915" y="3111175"/>
            <a:ext cx="1019556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4987004" y="3319858"/>
            <a:ext cx="88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 pin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4341627" y="3560423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 pin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 rot="5400000">
            <a:off x="4725232" y="3476872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4987004" y="3959403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 pin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rot="5400000" flipV="1">
            <a:off x="4751549" y="4202848"/>
            <a:ext cx="610578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F8DA1F-0186-4453-AB15-E6B6C7E98C62}"/>
              </a:ext>
            </a:extLst>
          </p:cNvPr>
          <p:cNvGrpSpPr/>
          <p:nvPr/>
        </p:nvGrpSpPr>
        <p:grpSpPr>
          <a:xfrm>
            <a:off x="4705400" y="4461291"/>
            <a:ext cx="661500" cy="1008282"/>
            <a:chOff x="8304742" y="1892028"/>
            <a:chExt cx="661500" cy="1008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A3C5C-638E-49D6-8BD2-8FABBDB75DE7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E58F8A-EC1C-4602-867A-11CCA68C86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A2A97A9-2A58-41C4-8262-1B72A189D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D2AC17-F47B-4B85-9711-8003E4BAA5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848E419-42AF-42CA-9B10-9C25F9A054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AFFC4F-736B-465F-ACD3-197A91E86E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 flipH="1">
            <a:off x="2374782" y="3798332"/>
            <a:ext cx="7938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834103" y="1609119"/>
            <a:ext cx="1441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ebas Neue" panose="020B0606020202050201" pitchFamily="34" charset="0"/>
              </a:rPr>
              <a:t>Microcontroller</a:t>
            </a:r>
            <a:endParaRPr lang="en-US" sz="1400" dirty="0">
              <a:latin typeface="Bebas Neue" panose="020B0606020202050201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441B2-4BAF-417E-BABF-D337FBF1349C}"/>
              </a:ext>
            </a:extLst>
          </p:cNvPr>
          <p:cNvSpPr/>
          <p:nvPr/>
        </p:nvSpPr>
        <p:spPr>
          <a:xfrm>
            <a:off x="426037" y="1508450"/>
            <a:ext cx="2188998" cy="2913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AF416-4BEF-495A-A930-22A2C84F44D0}"/>
              </a:ext>
            </a:extLst>
          </p:cNvPr>
          <p:cNvSpPr txBox="1"/>
          <p:nvPr/>
        </p:nvSpPr>
        <p:spPr>
          <a:xfrm>
            <a:off x="7520691" y="3429000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Transistor orientation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Transistor text label facing us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(round part facing away)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AD4B0F-7BD2-4CA8-9297-87347FB72EB4}"/>
              </a:ext>
            </a:extLst>
          </p:cNvPr>
          <p:cNvSpPr txBox="1"/>
          <p:nvPr/>
        </p:nvSpPr>
        <p:spPr>
          <a:xfrm>
            <a:off x="3253553" y="3104868"/>
            <a:ext cx="1135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Segoe Condensed" panose="020B0606040200020203" pitchFamily="34" charset="0"/>
              </a:rPr>
              <a:t>Base Resistor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1k</a:t>
            </a:r>
            <a:r>
              <a:rPr lang="en-US" sz="1600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sz="1600" dirty="0">
              <a:latin typeface="Segoe Condensed" panose="020B0606040200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1501B-D6BF-4266-A5AC-7BBD5699EE5D}"/>
              </a:ext>
            </a:extLst>
          </p:cNvPr>
          <p:cNvSpPr txBox="1"/>
          <p:nvPr/>
        </p:nvSpPr>
        <p:spPr>
          <a:xfrm>
            <a:off x="7467351" y="2187071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ERM Vibromotor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Rated current 75mA. Starting current: up to ~120mA.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E7B9C2-7622-4B15-97E8-D457F8251A69}"/>
              </a:ext>
            </a:extLst>
          </p:cNvPr>
          <p:cNvSpPr txBox="1"/>
          <p:nvPr/>
        </p:nvSpPr>
        <p:spPr>
          <a:xfrm>
            <a:off x="654094" y="2971268"/>
            <a:ext cx="2007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Microcontroller Output Pin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Maximum current output: 40mA (but safe continuous range 20-30mA)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B9BC2-A66D-4F2D-8357-EA28E044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403" y="1304259"/>
            <a:ext cx="3595321" cy="332225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B6ACC0-F1E4-482E-9CE5-10FCD180A676}"/>
              </a:ext>
            </a:extLst>
          </p:cNvPr>
          <p:cNvCxnSpPr/>
          <p:nvPr/>
        </p:nvCxnSpPr>
        <p:spPr>
          <a:xfrm>
            <a:off x="10030047" y="2187071"/>
            <a:ext cx="0" cy="15314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03DF34-9EB1-4B9D-A3C8-CEF169C21F00}"/>
              </a:ext>
            </a:extLst>
          </p:cNvPr>
          <p:cNvSpPr txBox="1"/>
          <p:nvPr/>
        </p:nvSpPr>
        <p:spPr>
          <a:xfrm>
            <a:off x="426037" y="538994"/>
            <a:ext cx="960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Pictorial Diagram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11112-DDEB-44AF-8805-F0F564626EAA}"/>
              </a:ext>
            </a:extLst>
          </p:cNvPr>
          <p:cNvSpPr txBox="1"/>
          <p:nvPr/>
        </p:nvSpPr>
        <p:spPr>
          <a:xfrm>
            <a:off x="10030047" y="538994"/>
            <a:ext cx="494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Circuit Diagram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94CCD5-69E7-4341-951C-1AF34ABD996B}"/>
              </a:ext>
            </a:extLst>
          </p:cNvPr>
          <p:cNvSpPr/>
          <p:nvPr/>
        </p:nvSpPr>
        <p:spPr>
          <a:xfrm>
            <a:off x="5877934" y="4366260"/>
            <a:ext cx="2665228" cy="167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Wrong direction!</a:t>
            </a:r>
          </a:p>
        </p:txBody>
      </p:sp>
    </p:spTree>
    <p:extLst>
      <p:ext uri="{BB962C8B-B14F-4D97-AF65-F5344CB8AC3E}">
        <p14:creationId xmlns:p14="http://schemas.microsoft.com/office/powerpoint/2010/main" val="841139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C25098-36C3-4345-85CA-6435FBE2A104}"/>
              </a:ext>
            </a:extLst>
          </p:cNvPr>
          <p:cNvSpPr/>
          <p:nvPr/>
        </p:nvSpPr>
        <p:spPr>
          <a:xfrm>
            <a:off x="120502" y="340242"/>
            <a:ext cx="15069879" cy="5978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18810395" flipV="1">
            <a:off x="5163280" y="3435051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 rot="5400000">
            <a:off x="5789861" y="2111205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10800000">
            <a:off x="3140654" y="3173094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DFE3C7-0F15-4C49-9210-7501CB5C61B4}"/>
              </a:ext>
            </a:extLst>
          </p:cNvPr>
          <p:cNvSpPr/>
          <p:nvPr/>
        </p:nvSpPr>
        <p:spPr>
          <a:xfrm rot="5400000" flipV="1">
            <a:off x="4292975" y="2398666"/>
            <a:ext cx="1508447" cy="83510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5013452" y="3574211"/>
            <a:ext cx="88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 pin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4348214" y="3111255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 pin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 rot="5400000">
            <a:off x="4731819" y="3027704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5005441" y="2815289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 pin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rot="5400000" flipV="1">
            <a:off x="4630656" y="3881161"/>
            <a:ext cx="886176" cy="66355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 flipH="1">
            <a:off x="2381369" y="3349164"/>
            <a:ext cx="7938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818365" y="1853427"/>
            <a:ext cx="1441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ebas Neue" panose="020B0606020202050201" pitchFamily="34" charset="0"/>
              </a:rPr>
              <a:t>Microcontroller</a:t>
            </a:r>
            <a:endParaRPr lang="en-US" sz="1400" dirty="0">
              <a:latin typeface="Bebas Neue" panose="020B0606020202050201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441B2-4BAF-417E-BABF-D337FBF1349C}"/>
              </a:ext>
            </a:extLst>
          </p:cNvPr>
          <p:cNvSpPr/>
          <p:nvPr/>
        </p:nvSpPr>
        <p:spPr>
          <a:xfrm>
            <a:off x="410299" y="1752758"/>
            <a:ext cx="2188998" cy="2913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AF416-4BEF-495A-A930-22A2C84F44D0}"/>
              </a:ext>
            </a:extLst>
          </p:cNvPr>
          <p:cNvSpPr txBox="1"/>
          <p:nvPr/>
        </p:nvSpPr>
        <p:spPr>
          <a:xfrm>
            <a:off x="7527278" y="2979832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Transistor orientation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Transistor text label facing us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(round part facing away)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AD4B0F-7BD2-4CA8-9297-87347FB72EB4}"/>
              </a:ext>
            </a:extLst>
          </p:cNvPr>
          <p:cNvSpPr txBox="1"/>
          <p:nvPr/>
        </p:nvSpPr>
        <p:spPr>
          <a:xfrm>
            <a:off x="3260140" y="2655700"/>
            <a:ext cx="1135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Segoe Condensed" panose="020B0606040200020203" pitchFamily="34" charset="0"/>
              </a:rPr>
              <a:t>Base Resistor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1k</a:t>
            </a:r>
            <a:r>
              <a:rPr lang="en-US" sz="1600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sz="1600" dirty="0">
              <a:latin typeface="Segoe Condensed" panose="020B0606040200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1501B-D6BF-4266-A5AC-7BBD5699EE5D}"/>
              </a:ext>
            </a:extLst>
          </p:cNvPr>
          <p:cNvSpPr txBox="1"/>
          <p:nvPr/>
        </p:nvSpPr>
        <p:spPr>
          <a:xfrm>
            <a:off x="7488667" y="3803129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ERM Vibromotor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Rated current 75mA. Starting current: up to ~120mA.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E7B9C2-7622-4B15-97E8-D457F8251A69}"/>
              </a:ext>
            </a:extLst>
          </p:cNvPr>
          <p:cNvSpPr txBox="1"/>
          <p:nvPr/>
        </p:nvSpPr>
        <p:spPr>
          <a:xfrm>
            <a:off x="608977" y="3443819"/>
            <a:ext cx="2007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Microcontroller Output Pin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Maximum current output: 40mA (but safe continuous range 20-30mA)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B9BC2-A66D-4F2D-8357-EA28E044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403" y="1304259"/>
            <a:ext cx="3595321" cy="332225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B6ACC0-F1E4-482E-9CE5-10FCD180A676}"/>
              </a:ext>
            </a:extLst>
          </p:cNvPr>
          <p:cNvCxnSpPr/>
          <p:nvPr/>
        </p:nvCxnSpPr>
        <p:spPr>
          <a:xfrm>
            <a:off x="10030047" y="2187071"/>
            <a:ext cx="0" cy="15314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03DF34-9EB1-4B9D-A3C8-CEF169C21F00}"/>
              </a:ext>
            </a:extLst>
          </p:cNvPr>
          <p:cNvSpPr txBox="1"/>
          <p:nvPr/>
        </p:nvSpPr>
        <p:spPr>
          <a:xfrm>
            <a:off x="426037" y="538994"/>
            <a:ext cx="960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Pictorial Diagram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11112-DDEB-44AF-8805-F0F564626EAA}"/>
              </a:ext>
            </a:extLst>
          </p:cNvPr>
          <p:cNvSpPr txBox="1"/>
          <p:nvPr/>
        </p:nvSpPr>
        <p:spPr>
          <a:xfrm>
            <a:off x="10030047" y="538994"/>
            <a:ext cx="494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Circuit Diagram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BD73C7-59C3-4B1A-936C-3FE882AA3676}"/>
              </a:ext>
            </a:extLst>
          </p:cNvPr>
          <p:cNvGrpSpPr/>
          <p:nvPr/>
        </p:nvGrpSpPr>
        <p:grpSpPr>
          <a:xfrm>
            <a:off x="3366296" y="4429843"/>
            <a:ext cx="1166083" cy="921503"/>
            <a:chOff x="2765948" y="2399734"/>
            <a:chExt cx="1166083" cy="140670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46ACF2-2F2F-463A-B87C-A01D95DE0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990" y="2974973"/>
              <a:ext cx="0" cy="831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2D8DCA-3DA3-4363-8EE9-20DF379CF8E9}"/>
                </a:ext>
              </a:extLst>
            </p:cNvPr>
            <p:cNvSpPr txBox="1"/>
            <p:nvPr/>
          </p:nvSpPr>
          <p:spPr>
            <a:xfrm>
              <a:off x="2765948" y="2399734"/>
              <a:ext cx="1166083" cy="82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5V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D55425A-4F22-4C4F-9ADC-02562953C751}"/>
                </a:ext>
              </a:extLst>
            </p:cNvPr>
            <p:cNvCxnSpPr>
              <a:cxnSpLocks/>
            </p:cNvCxnSpPr>
            <p:nvPr/>
          </p:nvCxnSpPr>
          <p:spPr>
            <a:xfrm>
              <a:off x="3140964" y="2978967"/>
              <a:ext cx="41605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9C1BE70-33F5-4AAA-85D6-F9DE04976172}"/>
              </a:ext>
            </a:extLst>
          </p:cNvPr>
          <p:cNvSpPr/>
          <p:nvPr/>
        </p:nvSpPr>
        <p:spPr>
          <a:xfrm>
            <a:off x="3949338" y="5108153"/>
            <a:ext cx="1103914" cy="265176"/>
          </a:xfrm>
          <a:custGeom>
            <a:avLst/>
            <a:gdLst>
              <a:gd name="connsiteX0" fmla="*/ 1431036 w 1431036"/>
              <a:gd name="connsiteY0" fmla="*/ 265176 h 265176"/>
              <a:gd name="connsiteX1" fmla="*/ 0 w 1431036"/>
              <a:gd name="connsiteY1" fmla="*/ 265176 h 265176"/>
              <a:gd name="connsiteX2" fmla="*/ 0 w 1431036"/>
              <a:gd name="connsiteY2" fmla="*/ 0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036" h="265176">
                <a:moveTo>
                  <a:pt x="1431036" y="265176"/>
                </a:moveTo>
                <a:lnTo>
                  <a:pt x="0" y="265176"/>
                </a:lnTo>
                <a:lnTo>
                  <a:pt x="0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A4FF691-1CFA-4DCA-9338-E1F8479029A2}"/>
              </a:ext>
            </a:extLst>
          </p:cNvPr>
          <p:cNvSpPr/>
          <p:nvPr/>
        </p:nvSpPr>
        <p:spPr>
          <a:xfrm rot="5400000" flipV="1">
            <a:off x="4630568" y="4884354"/>
            <a:ext cx="886176" cy="66355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0B1507F-9A51-4602-AE31-E4C7EE2B9A12}"/>
              </a:ext>
            </a:extLst>
          </p:cNvPr>
          <p:cNvSpPr/>
          <p:nvPr/>
        </p:nvSpPr>
        <p:spPr>
          <a:xfrm flipV="1">
            <a:off x="4987248" y="1650165"/>
            <a:ext cx="1387602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25F854-1BFE-41AB-9303-01792FAAAD4F}"/>
              </a:ext>
            </a:extLst>
          </p:cNvPr>
          <p:cNvGrpSpPr/>
          <p:nvPr/>
        </p:nvGrpSpPr>
        <p:grpSpPr>
          <a:xfrm>
            <a:off x="6037210" y="1700727"/>
            <a:ext cx="661500" cy="1008282"/>
            <a:chOff x="8304742" y="1892028"/>
            <a:chExt cx="661500" cy="100828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4BDE95-309E-44D8-A99D-7BE00AE17396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225A5F-A374-454A-B7AA-1F9A764627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6D78667-3662-4CA3-875A-EAC67B782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E3758C8-CBD3-4C75-B671-CBABFA3F646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A09F4C4-506E-470C-A4DA-07946793887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0928416-99EF-4735-9EA4-FF85C15EE2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45688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C25098-36C3-4345-85CA-6435FBE2A104}"/>
              </a:ext>
            </a:extLst>
          </p:cNvPr>
          <p:cNvSpPr/>
          <p:nvPr/>
        </p:nvSpPr>
        <p:spPr>
          <a:xfrm>
            <a:off x="120502" y="340242"/>
            <a:ext cx="15069879" cy="5978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18810395" flipV="1">
            <a:off x="5163280" y="3435051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 rot="5400000">
            <a:off x="5789861" y="2111205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10800000">
            <a:off x="3140654" y="3173094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5005441" y="3564686"/>
            <a:ext cx="88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 pin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4348214" y="3111255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 pin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 rot="5400000">
            <a:off x="4731819" y="3027704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5005441" y="2865128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 pin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rot="5400000" flipV="1">
            <a:off x="4630656" y="3881161"/>
            <a:ext cx="886176" cy="66355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 flipH="1">
            <a:off x="2381369" y="3349164"/>
            <a:ext cx="7938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400081" y="1813380"/>
            <a:ext cx="18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Microcontroller</a:t>
            </a:r>
            <a:endParaRPr lang="en-US" sz="1600" dirty="0">
              <a:latin typeface="Bebas Neue" panose="020B0606020202050201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441B2-4BAF-417E-BABF-D337FBF1349C}"/>
              </a:ext>
            </a:extLst>
          </p:cNvPr>
          <p:cNvSpPr/>
          <p:nvPr/>
        </p:nvSpPr>
        <p:spPr>
          <a:xfrm>
            <a:off x="410299" y="1752758"/>
            <a:ext cx="2188998" cy="2913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AF416-4BEF-495A-A930-22A2C84F44D0}"/>
              </a:ext>
            </a:extLst>
          </p:cNvPr>
          <p:cNvSpPr txBox="1"/>
          <p:nvPr/>
        </p:nvSpPr>
        <p:spPr>
          <a:xfrm>
            <a:off x="7527278" y="2979832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Transistor orientation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Transistor text label facing us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(round part facing away)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AD4B0F-7BD2-4CA8-9297-87347FB72EB4}"/>
              </a:ext>
            </a:extLst>
          </p:cNvPr>
          <p:cNvSpPr txBox="1"/>
          <p:nvPr/>
        </p:nvSpPr>
        <p:spPr>
          <a:xfrm>
            <a:off x="3260140" y="2655700"/>
            <a:ext cx="1135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Segoe Condensed" panose="020B0606040200020203" pitchFamily="34" charset="0"/>
              </a:rPr>
              <a:t>Base Resistor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1k</a:t>
            </a:r>
            <a:r>
              <a:rPr lang="en-US" sz="1600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sz="1600" dirty="0">
              <a:latin typeface="Segoe Condensed" panose="020B0606040200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1501B-D6BF-4266-A5AC-7BBD5699EE5D}"/>
              </a:ext>
            </a:extLst>
          </p:cNvPr>
          <p:cNvSpPr txBox="1"/>
          <p:nvPr/>
        </p:nvSpPr>
        <p:spPr>
          <a:xfrm>
            <a:off x="7415932" y="4029465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ERM Vibromotor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Rated current 75mA. Starting current: up to ~120mA.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E7B9C2-7622-4B15-97E8-D457F8251A69}"/>
              </a:ext>
            </a:extLst>
          </p:cNvPr>
          <p:cNvSpPr txBox="1"/>
          <p:nvPr/>
        </p:nvSpPr>
        <p:spPr>
          <a:xfrm>
            <a:off x="539812" y="2952783"/>
            <a:ext cx="2007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Output Pin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Maximum current output: 40mA (but safe continuous range ~20mA)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B6ACC0-F1E4-482E-9CE5-10FCD180A676}"/>
              </a:ext>
            </a:extLst>
          </p:cNvPr>
          <p:cNvCxnSpPr/>
          <p:nvPr/>
        </p:nvCxnSpPr>
        <p:spPr>
          <a:xfrm>
            <a:off x="10030047" y="2385544"/>
            <a:ext cx="0" cy="15314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03DF34-9EB1-4B9D-A3C8-CEF169C21F00}"/>
              </a:ext>
            </a:extLst>
          </p:cNvPr>
          <p:cNvSpPr txBox="1"/>
          <p:nvPr/>
        </p:nvSpPr>
        <p:spPr>
          <a:xfrm>
            <a:off x="426037" y="709113"/>
            <a:ext cx="960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Pictorial Diagram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11112-DDEB-44AF-8805-F0F564626EAA}"/>
              </a:ext>
            </a:extLst>
          </p:cNvPr>
          <p:cNvSpPr txBox="1"/>
          <p:nvPr/>
        </p:nvSpPr>
        <p:spPr>
          <a:xfrm>
            <a:off x="10030047" y="709113"/>
            <a:ext cx="494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Circuit Diagram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2D8DCA-3DA3-4363-8EE9-20DF379CF8E9}"/>
              </a:ext>
            </a:extLst>
          </p:cNvPr>
          <p:cNvSpPr txBox="1"/>
          <p:nvPr/>
        </p:nvSpPr>
        <p:spPr>
          <a:xfrm>
            <a:off x="996212" y="4272942"/>
            <a:ext cx="1166083" cy="5377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Oswald Light" pitchFamily="2" charset="0"/>
              </a:defRPr>
            </a:lvl1pPr>
          </a:lstStyle>
          <a:p>
            <a:r>
              <a:rPr lang="en-US" sz="2000" dirty="0"/>
              <a:t>5V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9C1BE70-33F5-4AAA-85D6-F9DE04976172}"/>
              </a:ext>
            </a:extLst>
          </p:cNvPr>
          <p:cNvSpPr/>
          <p:nvPr/>
        </p:nvSpPr>
        <p:spPr>
          <a:xfrm>
            <a:off x="1579254" y="4673305"/>
            <a:ext cx="3473998" cy="359384"/>
          </a:xfrm>
          <a:custGeom>
            <a:avLst/>
            <a:gdLst>
              <a:gd name="connsiteX0" fmla="*/ 1431036 w 1431036"/>
              <a:gd name="connsiteY0" fmla="*/ 265176 h 265176"/>
              <a:gd name="connsiteX1" fmla="*/ 0 w 1431036"/>
              <a:gd name="connsiteY1" fmla="*/ 265176 h 265176"/>
              <a:gd name="connsiteX2" fmla="*/ 0 w 1431036"/>
              <a:gd name="connsiteY2" fmla="*/ 0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036" h="265176">
                <a:moveTo>
                  <a:pt x="1431036" y="265176"/>
                </a:moveTo>
                <a:lnTo>
                  <a:pt x="0" y="265176"/>
                </a:lnTo>
                <a:lnTo>
                  <a:pt x="0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A4FF691-1CFA-4DCA-9338-E1F8479029A2}"/>
              </a:ext>
            </a:extLst>
          </p:cNvPr>
          <p:cNvSpPr/>
          <p:nvPr/>
        </p:nvSpPr>
        <p:spPr>
          <a:xfrm rot="5400000" flipV="1">
            <a:off x="4784215" y="4730708"/>
            <a:ext cx="558247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25F854-1BFE-41AB-9303-01792FAAAD4F}"/>
              </a:ext>
            </a:extLst>
          </p:cNvPr>
          <p:cNvGrpSpPr/>
          <p:nvPr/>
        </p:nvGrpSpPr>
        <p:grpSpPr>
          <a:xfrm>
            <a:off x="1962063" y="1971087"/>
            <a:ext cx="661500" cy="1008282"/>
            <a:chOff x="8304742" y="1892028"/>
            <a:chExt cx="661500" cy="100828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4BDE95-309E-44D8-A99D-7BE00AE17396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225A5F-A374-454A-B7AA-1F9A764627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6D78667-3662-4CA3-875A-EAC67B782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E3758C8-CBD3-4C75-B671-CBABFA3F646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A09F4C4-506E-470C-A4DA-07946793887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0928416-99EF-4735-9EA4-FF85C15EE2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E459C85-737E-482C-AF74-E1F77AAAEF50}"/>
              </a:ext>
            </a:extLst>
          </p:cNvPr>
          <p:cNvSpPr/>
          <p:nvPr/>
        </p:nvSpPr>
        <p:spPr>
          <a:xfrm>
            <a:off x="2282002" y="1980202"/>
            <a:ext cx="2748280" cy="1209040"/>
          </a:xfrm>
          <a:custGeom>
            <a:avLst/>
            <a:gdLst>
              <a:gd name="connsiteX0" fmla="*/ 0 w 2748280"/>
              <a:gd name="connsiteY0" fmla="*/ 0 h 1209040"/>
              <a:gd name="connsiteX1" fmla="*/ 2748280 w 2748280"/>
              <a:gd name="connsiteY1" fmla="*/ 0 h 1209040"/>
              <a:gd name="connsiteX2" fmla="*/ 2748280 w 2748280"/>
              <a:gd name="connsiteY2" fmla="*/ 120904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8280" h="1209040">
                <a:moveTo>
                  <a:pt x="0" y="0"/>
                </a:moveTo>
                <a:lnTo>
                  <a:pt x="2748280" y="0"/>
                </a:lnTo>
                <a:lnTo>
                  <a:pt x="2748280" y="120904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2288FF-0808-4F90-BDFF-ACDBC293C6AD}"/>
              </a:ext>
            </a:extLst>
          </p:cNvPr>
          <p:cNvGrpSpPr/>
          <p:nvPr/>
        </p:nvGrpSpPr>
        <p:grpSpPr>
          <a:xfrm>
            <a:off x="10957334" y="1377197"/>
            <a:ext cx="3595321" cy="3322259"/>
            <a:chOff x="10936568" y="1314059"/>
            <a:chExt cx="3595321" cy="3322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1B9BC2-A66D-4F2D-8357-EA28E044B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568" y="1314059"/>
              <a:ext cx="3595321" cy="332225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294A4F-818D-4F96-9B14-C3000E4F4820}"/>
                </a:ext>
              </a:extLst>
            </p:cNvPr>
            <p:cNvSpPr txBox="1"/>
            <p:nvPr/>
          </p:nvSpPr>
          <p:spPr>
            <a:xfrm>
              <a:off x="13324568" y="2819899"/>
              <a:ext cx="8853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Segoe Condensed" panose="020B0606040200020203" pitchFamily="34" charset="0"/>
                </a:rPr>
                <a:t>Collector pin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14FC51-256F-4FC9-B683-C6D85B5B97D9}"/>
                </a:ext>
              </a:extLst>
            </p:cNvPr>
            <p:cNvSpPr txBox="1"/>
            <p:nvPr/>
          </p:nvSpPr>
          <p:spPr>
            <a:xfrm>
              <a:off x="13324568" y="3296406"/>
              <a:ext cx="8853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Segoe Condensed" panose="020B0606040200020203" pitchFamily="34" charset="0"/>
                </a:rPr>
                <a:t>Emitter pin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8C117-58DE-4F42-9830-7BCAD5E1E7DA}"/>
                </a:ext>
              </a:extLst>
            </p:cNvPr>
            <p:cNvSpPr txBox="1"/>
            <p:nvPr/>
          </p:nvSpPr>
          <p:spPr>
            <a:xfrm>
              <a:off x="12308384" y="3189242"/>
              <a:ext cx="8853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Segoe Condensed" panose="020B0606040200020203" pitchFamily="34" charset="0"/>
                </a:rPr>
                <a:t>Base pin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5894860-B4E0-4794-A323-26604397B22B}"/>
              </a:ext>
            </a:extLst>
          </p:cNvPr>
          <p:cNvSpPr txBox="1"/>
          <p:nvPr/>
        </p:nvSpPr>
        <p:spPr>
          <a:xfrm>
            <a:off x="10570504" y="2024027"/>
            <a:ext cx="1805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ebas Neue" panose="020B0606020202050201" pitchFamily="34" charset="0"/>
              </a:rPr>
              <a:t>Microcontroller</a:t>
            </a:r>
            <a:endParaRPr lang="en-US" sz="105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088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F15BD-11EF-4B22-89BE-BF3AC1E4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30" y="0"/>
            <a:ext cx="5049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5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82238-A630-44AA-80DD-A77A13FF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79" y="0"/>
            <a:ext cx="8551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53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AD6546-2D58-45CD-9F85-4D56B137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36" y="0"/>
            <a:ext cx="9710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B39E5049-D8C2-40BB-864E-B127ADC7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76225"/>
            <a:ext cx="8915400" cy="630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87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57D453-1F3C-4E2F-903B-EC819084C77C}"/>
              </a:ext>
            </a:extLst>
          </p:cNvPr>
          <p:cNvSpPr/>
          <p:nvPr/>
        </p:nvSpPr>
        <p:spPr>
          <a:xfrm>
            <a:off x="790575" y="2924175"/>
            <a:ext cx="2847975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do this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EF3C96-C1FA-4F47-9F5D-AE6CC1911DB6}"/>
              </a:ext>
            </a:extLst>
          </p:cNvPr>
          <p:cNvSpPr/>
          <p:nvPr/>
        </p:nvSpPr>
        <p:spPr>
          <a:xfrm>
            <a:off x="4376737" y="2619375"/>
            <a:ext cx="3438525" cy="2552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better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6E9F02-EF4D-4773-BD8A-EAD7F315AC5F}"/>
              </a:ext>
            </a:extLst>
          </p:cNvPr>
          <p:cNvSpPr/>
          <p:nvPr/>
        </p:nvSpPr>
        <p:spPr>
          <a:xfrm>
            <a:off x="8405812" y="2514600"/>
            <a:ext cx="3438525" cy="2552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best</a:t>
            </a:r>
          </a:p>
        </p:txBody>
      </p:sp>
    </p:spTree>
    <p:extLst>
      <p:ext uri="{BB962C8B-B14F-4D97-AF65-F5344CB8AC3E}">
        <p14:creationId xmlns:p14="http://schemas.microsoft.com/office/powerpoint/2010/main" val="34497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DF41B4-78DE-4099-9EAF-5BC90EB0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357187"/>
            <a:ext cx="97917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2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4A3B2-EA8A-414F-8EE1-5E4E978D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8" y="0"/>
            <a:ext cx="299134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A62F-0FCE-4CBB-B549-6A7A2DC01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01" y="57150"/>
            <a:ext cx="161792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943F94-A818-45B5-A02B-C831745A7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656" y="1454944"/>
            <a:ext cx="33432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5F174-10D5-4C3D-BDAE-107C188F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1" y="0"/>
            <a:ext cx="11797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9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4303</TotalTime>
  <Words>923</Words>
  <Application>Microsoft Office PowerPoint</Application>
  <PresentationFormat>Widescreen</PresentationFormat>
  <Paragraphs>202</Paragraphs>
  <Slides>60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Bebas Neue</vt:lpstr>
      <vt:lpstr>Calibri</vt:lpstr>
      <vt:lpstr>Calibri Light</vt:lpstr>
      <vt:lpstr>Cambria Math</vt:lpstr>
      <vt:lpstr>Oswald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53</cp:revision>
  <dcterms:created xsi:type="dcterms:W3CDTF">2021-05-05T19:06:35Z</dcterms:created>
  <dcterms:modified xsi:type="dcterms:W3CDTF">2021-05-08T18:49:49Z</dcterms:modified>
</cp:coreProperties>
</file>